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2" r:id="rId1"/>
  </p:sldMasterIdLst>
  <p:notesMasterIdLst>
    <p:notesMasterId r:id="rId17"/>
  </p:notesMasterIdLst>
  <p:handoutMasterIdLst>
    <p:handoutMasterId r:id="rId18"/>
  </p:handoutMasterIdLst>
  <p:sldIdLst>
    <p:sldId id="346" r:id="rId2"/>
    <p:sldId id="355" r:id="rId3"/>
    <p:sldId id="348" r:id="rId4"/>
    <p:sldId id="347" r:id="rId5"/>
    <p:sldId id="349" r:id="rId6"/>
    <p:sldId id="362" r:id="rId7"/>
    <p:sldId id="356" r:id="rId8"/>
    <p:sldId id="351" r:id="rId9"/>
    <p:sldId id="352" r:id="rId10"/>
    <p:sldId id="357" r:id="rId11"/>
    <p:sldId id="358" r:id="rId12"/>
    <p:sldId id="353" r:id="rId13"/>
    <p:sldId id="359" r:id="rId14"/>
    <p:sldId id="360" r:id="rId15"/>
    <p:sldId id="361" r:id="rId16"/>
  </p:sldIdLst>
  <p:sldSz cx="9144000" cy="6858000" type="screen4x3"/>
  <p:notesSz cx="9940925" cy="68087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883" autoAdjust="0"/>
  </p:normalViewPr>
  <p:slideViewPr>
    <p:cSldViewPr>
      <p:cViewPr varScale="1">
        <p:scale>
          <a:sx n="90" d="100"/>
          <a:sy n="90" d="100"/>
        </p:scale>
        <p:origin x="1002" y="78"/>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194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8475" cy="3413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5630863" y="0"/>
            <a:ext cx="4308475" cy="341313"/>
          </a:xfrm>
          <a:prstGeom prst="rect">
            <a:avLst/>
          </a:prstGeom>
        </p:spPr>
        <p:txBody>
          <a:bodyPr vert="horz" lIns="91440" tIns="45720" rIns="91440" bIns="45720" rtlCol="0"/>
          <a:lstStyle>
            <a:lvl1pPr algn="r">
              <a:defRPr sz="1200"/>
            </a:lvl1pPr>
          </a:lstStyle>
          <a:p>
            <a:fld id="{7E2412AD-87E3-4296-A36D-3AE594DA5948}" type="datetimeFigureOut">
              <a:rPr lang="en-GB" smtClean="0"/>
              <a:t>05/03/2024</a:t>
            </a:fld>
            <a:endParaRPr lang="en-GB" dirty="0"/>
          </a:p>
        </p:txBody>
      </p:sp>
      <p:sp>
        <p:nvSpPr>
          <p:cNvPr id="4" name="Footer Placeholder 3"/>
          <p:cNvSpPr>
            <a:spLocks noGrp="1"/>
          </p:cNvSpPr>
          <p:nvPr>
            <p:ph type="ftr" sz="quarter" idx="2"/>
          </p:nvPr>
        </p:nvSpPr>
        <p:spPr>
          <a:xfrm>
            <a:off x="0" y="6467475"/>
            <a:ext cx="4308475" cy="341313"/>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5630863" y="6467475"/>
            <a:ext cx="4308475" cy="341313"/>
          </a:xfrm>
          <a:prstGeom prst="rect">
            <a:avLst/>
          </a:prstGeom>
        </p:spPr>
        <p:txBody>
          <a:bodyPr vert="horz" lIns="91440" tIns="45720" rIns="91440" bIns="45720" rtlCol="0" anchor="b"/>
          <a:lstStyle>
            <a:lvl1pPr algn="r">
              <a:defRPr sz="1200"/>
            </a:lvl1pPr>
          </a:lstStyle>
          <a:p>
            <a:fld id="{2B2AE585-ADC0-42AD-B3A4-2D5F22AC87EE}" type="slidenum">
              <a:rPr lang="en-GB" smtClean="0"/>
              <a:t>‹#›</a:t>
            </a:fld>
            <a:endParaRPr lang="en-GB" dirty="0"/>
          </a:p>
        </p:txBody>
      </p:sp>
    </p:spTree>
    <p:extLst>
      <p:ext uri="{BB962C8B-B14F-4D97-AF65-F5344CB8AC3E}">
        <p14:creationId xmlns:p14="http://schemas.microsoft.com/office/powerpoint/2010/main" val="3998370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7734" cy="34201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5631466" y="0"/>
            <a:ext cx="4307734" cy="342016"/>
          </a:xfrm>
          <a:prstGeom prst="rect">
            <a:avLst/>
          </a:prstGeom>
        </p:spPr>
        <p:txBody>
          <a:bodyPr vert="horz" lIns="91440" tIns="45720" rIns="91440" bIns="45720" rtlCol="0"/>
          <a:lstStyle>
            <a:lvl1pPr algn="r">
              <a:defRPr sz="1200"/>
            </a:lvl1pPr>
          </a:lstStyle>
          <a:p>
            <a:fld id="{DB729C20-26AC-4971-81C5-892B28D54045}" type="datetimeFigureOut">
              <a:rPr lang="en-GB" smtClean="0"/>
              <a:t>05/03/2024</a:t>
            </a:fld>
            <a:endParaRPr lang="en-GB" dirty="0"/>
          </a:p>
        </p:txBody>
      </p:sp>
      <p:sp>
        <p:nvSpPr>
          <p:cNvPr id="4" name="Slide Image Placeholder 3"/>
          <p:cNvSpPr>
            <a:spLocks noGrp="1" noRot="1" noChangeAspect="1"/>
          </p:cNvSpPr>
          <p:nvPr>
            <p:ph type="sldImg" idx="2"/>
          </p:nvPr>
        </p:nvSpPr>
        <p:spPr>
          <a:xfrm>
            <a:off x="3438525" y="850900"/>
            <a:ext cx="3063875" cy="22987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994093" y="3276730"/>
            <a:ext cx="7952740" cy="268096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66773"/>
            <a:ext cx="4307734" cy="34201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5631466" y="6466773"/>
            <a:ext cx="4307734" cy="342015"/>
          </a:xfrm>
          <a:prstGeom prst="rect">
            <a:avLst/>
          </a:prstGeom>
        </p:spPr>
        <p:txBody>
          <a:bodyPr vert="horz" lIns="91440" tIns="45720" rIns="91440" bIns="45720" rtlCol="0" anchor="b"/>
          <a:lstStyle>
            <a:lvl1pPr algn="r">
              <a:defRPr sz="1200"/>
            </a:lvl1pPr>
          </a:lstStyle>
          <a:p>
            <a:fld id="{FFA1F916-4099-492F-A576-14BFBA129645}" type="slidenum">
              <a:rPr lang="en-GB" smtClean="0"/>
              <a:t>‹#›</a:t>
            </a:fld>
            <a:endParaRPr lang="en-GB" dirty="0"/>
          </a:p>
        </p:txBody>
      </p:sp>
    </p:spTree>
    <p:extLst>
      <p:ext uri="{BB962C8B-B14F-4D97-AF65-F5344CB8AC3E}">
        <p14:creationId xmlns:p14="http://schemas.microsoft.com/office/powerpoint/2010/main" val="395663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35C904-D262-4902-9708-2FA4B495E5C2}" type="datetime1">
              <a:rPr lang="en-US" smtClean="0"/>
              <a:t>3/5/2024</a:t>
            </a:fld>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282175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AA8AA3-EC72-41F6-B66D-3F30A6874FA6}" type="datetime1">
              <a:rPr lang="en-US" smtClean="0"/>
              <a:t>3/5/2024</a:t>
            </a:fld>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4111006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56B4F4-3D1E-4F42-81D8-62857C1536B4}" type="datetime1">
              <a:rPr lang="en-US" smtClean="0"/>
              <a:t>3/5/2024</a:t>
            </a:fld>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4290667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a:stretch>
            <a:fillRect/>
          </a:stretch>
        </p:blipFill>
        <p:spPr>
          <a:xfrm>
            <a:off x="7924800" y="5715001"/>
            <a:ext cx="944336" cy="1006476"/>
          </a:xfrm>
          <a:prstGeom prst="rect">
            <a:avLst/>
          </a:prstGeom>
        </p:spPr>
      </p:pic>
      <p:sp>
        <p:nvSpPr>
          <p:cNvPr id="8" name="Date Placeholder 7"/>
          <p:cNvSpPr>
            <a:spLocks noGrp="1"/>
          </p:cNvSpPr>
          <p:nvPr>
            <p:ph type="dt" sz="half" idx="10"/>
          </p:nvPr>
        </p:nvSpPr>
        <p:spPr/>
        <p:txBody>
          <a:bodyPr/>
          <a:lstStyle/>
          <a:p>
            <a:fld id="{BCE5A0DA-445B-4E3B-BD9C-44E3A7604604}" type="datetime1">
              <a:rPr lang="en-US" smtClean="0"/>
              <a:t>3/5/2024</a:t>
            </a:fld>
            <a:endParaRPr lang="en-US" dirty="0"/>
          </a:p>
        </p:txBody>
      </p:sp>
      <p:sp>
        <p:nvSpPr>
          <p:cNvPr id="9" name="Footer Placeholder 8"/>
          <p:cNvSpPr>
            <a:spLocks noGrp="1"/>
          </p:cNvSpPr>
          <p:nvPr>
            <p:ph type="ftr" sz="quarter" idx="11"/>
          </p:nvPr>
        </p:nvSpPr>
        <p:spPr/>
        <p:txBody>
          <a:bodyPr/>
          <a:lstStyle/>
          <a:p>
            <a:endParaRPr lang="en-GB" dirty="0"/>
          </a:p>
        </p:txBody>
      </p:sp>
      <p:sp>
        <p:nvSpPr>
          <p:cNvPr id="10" name="Slide Number Placeholder 9"/>
          <p:cNvSpPr>
            <a:spLocks noGrp="1"/>
          </p:cNvSpPr>
          <p:nvPr>
            <p:ph type="sldNum" sz="quarter" idx="12"/>
          </p:nvPr>
        </p:nvSpPr>
        <p:spPr/>
        <p:txBody>
          <a:bodyPr/>
          <a:lstStyle>
            <a:lvl1pPr algn="l">
              <a:defRPr sz="1800"/>
            </a:lvl1pPr>
          </a:lstStyle>
          <a:p>
            <a:fld id="{B6F15528-21DE-4FAA-801E-634DDDAF4B2B}" type="slidenum">
              <a:rPr lang="en-GB" smtClean="0"/>
              <a:pPr/>
              <a:t>‹#›</a:t>
            </a:fld>
            <a:endParaRPr lang="en-GB" dirty="0"/>
          </a:p>
        </p:txBody>
      </p:sp>
    </p:spTree>
    <p:extLst>
      <p:ext uri="{BB962C8B-B14F-4D97-AF65-F5344CB8AC3E}">
        <p14:creationId xmlns:p14="http://schemas.microsoft.com/office/powerpoint/2010/main" val="1376091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627A38-ADBB-40EE-9D97-771B4F63C635}" type="datetime1">
              <a:rPr lang="en-US" smtClean="0"/>
              <a:t>3/5/2024</a:t>
            </a:fld>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1775920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E79898-5B0E-453B-860F-0E414047772D}" type="datetime1">
              <a:rPr lang="en-US" smtClean="0"/>
              <a:t>3/5/2024</a:t>
            </a:fld>
            <a:endParaRPr lang="en-US"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192673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EF2AC2-2DAA-4EC4-87E0-7F6BA7A55306}" type="datetime1">
              <a:rPr lang="en-US" smtClean="0"/>
              <a:t>3/5/2024</a:t>
            </a:fld>
            <a:endParaRPr lang="en-US"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1833632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93C5A1-3369-4E76-9F8F-7231FAF6A7B6}" type="datetime1">
              <a:rPr lang="en-US" smtClean="0"/>
              <a:t>3/5/2024</a:t>
            </a:fld>
            <a:endParaRPr lang="en-US"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1799916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E57816-75AF-498B-90F2-475467B9177A}" type="datetime1">
              <a:rPr lang="en-US" smtClean="0"/>
              <a:t>3/5/2024</a:t>
            </a:fld>
            <a:endParaRPr lang="en-US"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25800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C31F02-C654-4E7A-84D0-0C6E48BB2CAF}" type="datetime1">
              <a:rPr lang="en-US" smtClean="0"/>
              <a:t>3/5/2024</a:t>
            </a:fld>
            <a:endParaRPr lang="en-US"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3353165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D55471-E045-4477-A9D1-28ACB4679162}" type="datetime1">
              <a:rPr lang="en-US" smtClean="0"/>
              <a:t>3/5/2024</a:t>
            </a:fld>
            <a:endParaRPr lang="en-US"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2208039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11AB52-6D7D-43E1-BB32-6791DB008637}" type="datetime1">
              <a:rPr lang="en-US" smtClean="0"/>
              <a:t>3/5/2024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GB" smtClean="0"/>
              <a:t>‹#›</a:t>
            </a:fld>
            <a:endParaRPr lang="en-GB" dirty="0"/>
          </a:p>
        </p:txBody>
      </p:sp>
      <p:pic>
        <p:nvPicPr>
          <p:cNvPr id="8" name="Picture 7"/>
          <p:cNvPicPr>
            <a:picLocks noChangeAspect="1"/>
          </p:cNvPicPr>
          <p:nvPr userDrawn="1"/>
        </p:nvPicPr>
        <p:blipFill>
          <a:blip r:embed="rId14"/>
          <a:stretch>
            <a:fillRect/>
          </a:stretch>
        </p:blipFill>
        <p:spPr>
          <a:xfrm>
            <a:off x="7848600" y="5562600"/>
            <a:ext cx="1009650" cy="1158876"/>
          </a:xfrm>
          <a:prstGeom prst="rect">
            <a:avLst/>
          </a:prstGeom>
        </p:spPr>
      </p:pic>
    </p:spTree>
    <p:extLst>
      <p:ext uri="{BB962C8B-B14F-4D97-AF65-F5344CB8AC3E}">
        <p14:creationId xmlns:p14="http://schemas.microsoft.com/office/powerpoint/2010/main" val="139435873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663"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walshc@hope.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296667" y="5458967"/>
            <a:ext cx="48768" cy="30480"/>
          </a:xfrm>
          <a:prstGeom prst="rect">
            <a:avLst/>
          </a:prstGeom>
          <a:blipFill>
            <a:blip r:embed="rId2" cstate="print"/>
            <a:stretch>
              <a:fillRect/>
            </a:stretch>
          </a:blipFill>
        </p:spPr>
        <p:txBody>
          <a:bodyPr wrap="square" lIns="0" tIns="0" rIns="0" bIns="0" rtlCol="0"/>
          <a:lstStyle/>
          <a:p>
            <a:endParaRPr dirty="0"/>
          </a:p>
        </p:txBody>
      </p:sp>
      <p:sp>
        <p:nvSpPr>
          <p:cNvPr id="5" name="object 5"/>
          <p:cNvSpPr txBox="1">
            <a:spLocks noGrp="1"/>
          </p:cNvSpPr>
          <p:nvPr>
            <p:ph type="title"/>
          </p:nvPr>
        </p:nvSpPr>
        <p:spPr>
          <a:xfrm>
            <a:off x="381001" y="2969351"/>
            <a:ext cx="7467599" cy="997196"/>
          </a:xfrm>
          <a:prstGeom prst="rect">
            <a:avLst/>
          </a:prstGeom>
        </p:spPr>
        <p:txBody>
          <a:bodyPr vert="horz" wrap="square" lIns="0" tIns="0" rIns="0" bIns="0" rtlCol="0">
            <a:spAutoFit/>
          </a:bodyPr>
          <a:lstStyle/>
          <a:p>
            <a:pPr marL="12700" marR="5080">
              <a:lnSpc>
                <a:spcPct val="80000"/>
              </a:lnSpc>
            </a:pPr>
            <a:r>
              <a:rPr lang="en-GB" sz="4000" b="1" spc="-5" dirty="0">
                <a:solidFill>
                  <a:srgbClr val="FF0000"/>
                </a:solidFill>
              </a:rPr>
              <a:t>Guide 1:</a:t>
            </a:r>
            <a:br>
              <a:rPr lang="en-GB" sz="4000" b="1" spc="-5" dirty="0">
                <a:solidFill>
                  <a:srgbClr val="FF0000"/>
                </a:solidFill>
              </a:rPr>
            </a:br>
            <a:r>
              <a:rPr lang="en-GB" sz="4000" b="1" i="1" spc="-5" dirty="0">
                <a:solidFill>
                  <a:srgbClr val="FF0000"/>
                </a:solidFill>
              </a:rPr>
              <a:t>The University and its Programmes</a:t>
            </a:r>
            <a:endParaRPr sz="4000" b="1" i="1" dirty="0">
              <a:solidFill>
                <a:srgbClr val="FF0000"/>
              </a:solidFill>
              <a:latin typeface="Calibri"/>
              <a:cs typeface="Calibri"/>
            </a:endParaRPr>
          </a:p>
        </p:txBody>
      </p:sp>
      <p:sp>
        <p:nvSpPr>
          <p:cNvPr id="6" name="object 6"/>
          <p:cNvSpPr txBox="1"/>
          <p:nvPr/>
        </p:nvSpPr>
        <p:spPr>
          <a:xfrm>
            <a:off x="1908429" y="4553610"/>
            <a:ext cx="6778371" cy="492443"/>
          </a:xfrm>
          <a:prstGeom prst="rect">
            <a:avLst/>
          </a:prstGeom>
        </p:spPr>
        <p:txBody>
          <a:bodyPr vert="horz" wrap="square" lIns="0" tIns="0" rIns="0" bIns="0" rtlCol="0">
            <a:spAutoFit/>
          </a:bodyPr>
          <a:lstStyle/>
          <a:p>
            <a:pPr algn="r">
              <a:lnSpc>
                <a:spcPct val="100000"/>
              </a:lnSpc>
            </a:pPr>
            <a:r>
              <a:rPr lang="en-GB" sz="3200" i="1" dirty="0">
                <a:latin typeface="Calibri"/>
                <a:cs typeface="Calibri"/>
              </a:rPr>
              <a:t>University Registrar</a:t>
            </a:r>
            <a:endParaRPr sz="3200" i="1" dirty="0">
              <a:latin typeface="Calibri"/>
              <a:cs typeface="Calibri"/>
            </a:endParaRPr>
          </a:p>
        </p:txBody>
      </p:sp>
      <p:sp>
        <p:nvSpPr>
          <p:cNvPr id="10" name="Rectangle 9"/>
          <p:cNvSpPr/>
          <p:nvPr/>
        </p:nvSpPr>
        <p:spPr>
          <a:xfrm>
            <a:off x="381000" y="445024"/>
            <a:ext cx="807720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000" b="1" dirty="0">
                <a:solidFill>
                  <a:schemeClr val="tx1"/>
                </a:solidFill>
              </a:rPr>
              <a:t>Liverpool Hope University</a:t>
            </a:r>
          </a:p>
          <a:p>
            <a:r>
              <a:rPr lang="en-GB" sz="4000" b="1" i="1" dirty="0">
                <a:solidFill>
                  <a:schemeClr val="tx1"/>
                </a:solidFill>
              </a:rPr>
              <a:t>External Examiner Guidance</a:t>
            </a:r>
            <a:r>
              <a:rPr lang="en-GB" sz="4000" b="1" i="1">
                <a:solidFill>
                  <a:schemeClr val="tx1"/>
                </a:solidFill>
              </a:rPr>
              <a:t>: 2024</a:t>
            </a:r>
            <a:r>
              <a:rPr lang="en-GB" sz="4000" b="1" i="1"/>
              <a:t> </a:t>
            </a:r>
            <a:endParaRPr lang="en-GB" sz="4000" b="1" i="1" dirty="0"/>
          </a:p>
        </p:txBody>
      </p:sp>
      <p:sp>
        <p:nvSpPr>
          <p:cNvPr id="12" name="Slide Number Placeholder 11"/>
          <p:cNvSpPr>
            <a:spLocks noGrp="1"/>
          </p:cNvSpPr>
          <p:nvPr>
            <p:ph type="sldNum" sz="quarter" idx="12"/>
          </p:nvPr>
        </p:nvSpPr>
        <p:spPr/>
        <p:txBody>
          <a:bodyPr/>
          <a:lstStyle/>
          <a:p>
            <a:fld id="{B6F15528-21DE-4FAA-801E-634DDDAF4B2B}" type="slidenum">
              <a:rPr lang="en-GB" smtClean="0"/>
              <a:t>1</a:t>
            </a:fld>
            <a:endParaRPr lang="en-GB" dirty="0"/>
          </a:p>
        </p:txBody>
      </p:sp>
    </p:spTree>
    <p:extLst>
      <p:ext uri="{BB962C8B-B14F-4D97-AF65-F5344CB8AC3E}">
        <p14:creationId xmlns:p14="http://schemas.microsoft.com/office/powerpoint/2010/main" val="4232756262"/>
      </p:ext>
    </p:extLst>
  </p:cSld>
  <p:clrMapOvr>
    <a:masterClrMapping/>
  </p:clrMapOvr>
  <mc:AlternateContent xmlns:mc="http://schemas.openxmlformats.org/markup-compatibility/2006" xmlns:p14="http://schemas.microsoft.com/office/powerpoint/2010/main">
    <mc:Choice Requires="p14">
      <p:transition spd="slow" p14:dur="2000" advTm="14895"/>
    </mc:Choice>
    <mc:Fallback xmlns="">
      <p:transition spd="slow" advTm="1489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508548"/>
            <a:ext cx="3276600" cy="984885"/>
          </a:xfrm>
          <a:prstGeom prst="rect">
            <a:avLst/>
          </a:prstGeom>
        </p:spPr>
        <p:txBody>
          <a:bodyPr vert="horz" wrap="square" lIns="0" tIns="0" rIns="0" bIns="0" rtlCol="0">
            <a:spAutoFit/>
          </a:bodyPr>
          <a:lstStyle/>
          <a:p>
            <a:pPr marL="12700">
              <a:lnSpc>
                <a:spcPct val="100000"/>
              </a:lnSpc>
            </a:pPr>
            <a:r>
              <a:rPr lang="en-GB" sz="3200" b="1" spc="-10" dirty="0">
                <a:latin typeface="Calibri"/>
                <a:cs typeface="Calibri"/>
              </a:rPr>
              <a:t>Our Courses:</a:t>
            </a:r>
            <a:r>
              <a:rPr sz="3200" b="1" spc="-10" dirty="0">
                <a:latin typeface="Calibri"/>
                <a:cs typeface="Calibri"/>
              </a:rPr>
              <a:t> </a:t>
            </a:r>
            <a:r>
              <a:rPr sz="3200" b="1" dirty="0">
                <a:latin typeface="Calibri"/>
                <a:cs typeface="Calibri"/>
              </a:rPr>
              <a:t> </a:t>
            </a:r>
            <a:br>
              <a:rPr lang="en-GB" sz="3200" b="1" dirty="0">
                <a:latin typeface="Calibri"/>
                <a:cs typeface="Calibri"/>
              </a:rPr>
            </a:br>
            <a:r>
              <a:rPr lang="en-GB" sz="3200" b="1" i="1" dirty="0">
                <a:latin typeface="Calibri"/>
                <a:cs typeface="Calibri"/>
              </a:rPr>
              <a:t>undergraduate [d]</a:t>
            </a:r>
            <a:endParaRPr sz="3200" i="1" dirty="0">
              <a:latin typeface="Calibri"/>
              <a:cs typeface="Calibri"/>
            </a:endParaRPr>
          </a:p>
        </p:txBody>
      </p:sp>
      <p:sp>
        <p:nvSpPr>
          <p:cNvPr id="3" name="object 3"/>
          <p:cNvSpPr txBox="1"/>
          <p:nvPr/>
        </p:nvSpPr>
        <p:spPr>
          <a:xfrm>
            <a:off x="304800" y="2081744"/>
            <a:ext cx="8534400" cy="2893100"/>
          </a:xfrm>
          <a:prstGeom prst="rect">
            <a:avLst/>
          </a:prstGeom>
        </p:spPr>
        <p:txBody>
          <a:bodyPr vert="horz" wrap="square" lIns="0" tIns="0" rIns="0" bIns="0" rtlCol="0">
            <a:spAutoFit/>
          </a:bodyPr>
          <a:lstStyle/>
          <a:p>
            <a:pPr marL="360363" indent="-273050">
              <a:lnSpc>
                <a:spcPct val="100000"/>
              </a:lnSpc>
              <a:buFont typeface="Wingdings" panose="05000000000000000000" pitchFamily="2" charset="2"/>
              <a:buChar char="q"/>
            </a:pPr>
            <a:r>
              <a:rPr lang="en-GB" sz="2400" spc="-10" dirty="0">
                <a:cs typeface="Calibri"/>
              </a:rPr>
              <a:t>Common learning, teaching and assessment pattern [adapted as appropriate by each discipline].</a:t>
            </a:r>
          </a:p>
          <a:p>
            <a:pPr marL="719138" indent="-358775">
              <a:lnSpc>
                <a:spcPct val="100000"/>
              </a:lnSpc>
              <a:buFont typeface="Courier New" panose="02070309020205020404" pitchFamily="49" charset="0"/>
              <a:buChar char="o"/>
            </a:pPr>
            <a:r>
              <a:rPr lang="en-GB" sz="2000" spc="-10" dirty="0">
                <a:solidFill>
                  <a:srgbClr val="FF0000"/>
                </a:solidFill>
                <a:cs typeface="Calibri"/>
              </a:rPr>
              <a:t>Students typically experience, each week, for each block….</a:t>
            </a:r>
          </a:p>
          <a:p>
            <a:pPr marL="1079500" indent="-360363">
              <a:lnSpc>
                <a:spcPct val="100000"/>
              </a:lnSpc>
              <a:buFont typeface="Wingdings" panose="05000000000000000000" pitchFamily="2" charset="2"/>
              <a:buChar char="§"/>
            </a:pPr>
            <a:r>
              <a:rPr lang="en-GB" sz="2000" spc="-10" dirty="0">
                <a:solidFill>
                  <a:srgbClr val="0070C0"/>
                </a:solidFill>
                <a:cs typeface="Calibri"/>
              </a:rPr>
              <a:t>lectures [typically leading to end-of-year exams];</a:t>
            </a:r>
          </a:p>
          <a:p>
            <a:pPr marL="1079500" indent="-360363">
              <a:lnSpc>
                <a:spcPct val="100000"/>
              </a:lnSpc>
              <a:buFont typeface="Wingdings" panose="05000000000000000000" pitchFamily="2" charset="2"/>
              <a:buChar char="§"/>
            </a:pPr>
            <a:r>
              <a:rPr lang="en-GB" sz="2000" spc="-10" dirty="0">
                <a:solidFill>
                  <a:srgbClr val="0070C0"/>
                </a:solidFill>
                <a:cs typeface="Calibri"/>
              </a:rPr>
              <a:t>small group tutorials [with tutorial activities leading to assessed work];</a:t>
            </a:r>
          </a:p>
          <a:p>
            <a:pPr marL="1079500" indent="-360363">
              <a:lnSpc>
                <a:spcPct val="100000"/>
              </a:lnSpc>
              <a:buFont typeface="Wingdings" panose="05000000000000000000" pitchFamily="2" charset="2"/>
              <a:buChar char="§"/>
            </a:pPr>
            <a:r>
              <a:rPr lang="en-GB" sz="2000" spc="-10" dirty="0">
                <a:solidFill>
                  <a:srgbClr val="0070C0"/>
                </a:solidFill>
                <a:cs typeface="Calibri"/>
              </a:rPr>
              <a:t>seminars [leading to coursework assessments].</a:t>
            </a:r>
            <a:endParaRPr lang="en-GB" sz="2000" dirty="0">
              <a:solidFill>
                <a:srgbClr val="0070C0"/>
              </a:solidFill>
              <a:cs typeface="Calibri"/>
            </a:endParaRPr>
          </a:p>
          <a:p>
            <a:pPr marL="719138" indent="-358775">
              <a:spcBef>
                <a:spcPts val="600"/>
              </a:spcBef>
              <a:buFont typeface="Courier New" panose="02070309020205020404" pitchFamily="49" charset="0"/>
              <a:buChar char="o"/>
              <a:tabLst>
                <a:tab pos="355600" algn="l"/>
              </a:tabLst>
            </a:pPr>
            <a:r>
              <a:rPr lang="en-GB" sz="2000" dirty="0">
                <a:solidFill>
                  <a:srgbClr val="FF0000"/>
                </a:solidFill>
                <a:cs typeface="Calibri"/>
              </a:rPr>
              <a:t>At Level 6 tutorials are often replaced by meetings with supervisors of Dissertations and Research Projects.</a:t>
            </a:r>
          </a:p>
          <a:p>
            <a:pPr marL="719138" indent="-358775">
              <a:spcBef>
                <a:spcPts val="600"/>
              </a:spcBef>
              <a:buFont typeface="Courier New" panose="02070309020205020404" pitchFamily="49" charset="0"/>
              <a:buChar char="o"/>
              <a:tabLst>
                <a:tab pos="355600" algn="l"/>
              </a:tabLst>
            </a:pPr>
            <a:endParaRPr lang="en-GB" sz="1000" dirty="0">
              <a:solidFill>
                <a:srgbClr val="FF0000"/>
              </a:solidFill>
              <a:cs typeface="Calibri"/>
            </a:endParaRPr>
          </a:p>
        </p:txBody>
      </p:sp>
      <p:pic>
        <p:nvPicPr>
          <p:cNvPr id="1026" name="Picture 2" descr="Maths New Science Bui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01782"/>
            <a:ext cx="4943474" cy="119841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6457950" y="6356351"/>
            <a:ext cx="2057400" cy="365125"/>
          </a:xfrm>
        </p:spPr>
        <p:txBody>
          <a:bodyPr/>
          <a:lstStyle/>
          <a:p>
            <a:fld id="{B6F15528-21DE-4FAA-801E-634DDDAF4B2B}" type="slidenum">
              <a:rPr lang="en-GB" smtClean="0"/>
              <a:t>10</a:t>
            </a:fld>
            <a:endParaRPr lang="en-GB" dirty="0"/>
          </a:p>
        </p:txBody>
      </p:sp>
    </p:spTree>
    <p:extLst>
      <p:ext uri="{BB962C8B-B14F-4D97-AF65-F5344CB8AC3E}">
        <p14:creationId xmlns:p14="http://schemas.microsoft.com/office/powerpoint/2010/main" val="1785645412"/>
      </p:ext>
    </p:extLst>
  </p:cSld>
  <p:clrMapOvr>
    <a:masterClrMapping/>
  </p:clrMapOvr>
  <mc:AlternateContent xmlns:mc="http://schemas.openxmlformats.org/markup-compatibility/2006" xmlns:p14="http://schemas.microsoft.com/office/powerpoint/2010/main">
    <mc:Choice Requires="p14">
      <p:transition spd="slow" p14:dur="2000" advTm="111288"/>
    </mc:Choice>
    <mc:Fallback xmlns="">
      <p:transition spd="slow" advTm="111288"/>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508548"/>
            <a:ext cx="3276600" cy="984885"/>
          </a:xfrm>
          <a:prstGeom prst="rect">
            <a:avLst/>
          </a:prstGeom>
        </p:spPr>
        <p:txBody>
          <a:bodyPr vert="horz" wrap="square" lIns="0" tIns="0" rIns="0" bIns="0" rtlCol="0">
            <a:spAutoFit/>
          </a:bodyPr>
          <a:lstStyle/>
          <a:p>
            <a:pPr marL="12700">
              <a:lnSpc>
                <a:spcPct val="100000"/>
              </a:lnSpc>
            </a:pPr>
            <a:r>
              <a:rPr lang="en-GB" sz="3200" b="1" spc="-10" dirty="0">
                <a:latin typeface="Calibri"/>
                <a:cs typeface="Calibri"/>
              </a:rPr>
              <a:t>Our Courses:</a:t>
            </a:r>
            <a:r>
              <a:rPr sz="3200" b="1" spc="-10" dirty="0">
                <a:latin typeface="Calibri"/>
                <a:cs typeface="Calibri"/>
              </a:rPr>
              <a:t> </a:t>
            </a:r>
            <a:r>
              <a:rPr sz="3200" b="1" dirty="0">
                <a:latin typeface="Calibri"/>
                <a:cs typeface="Calibri"/>
              </a:rPr>
              <a:t> </a:t>
            </a:r>
            <a:br>
              <a:rPr lang="en-GB" sz="3200" b="1" dirty="0">
                <a:latin typeface="Calibri"/>
                <a:cs typeface="Calibri"/>
              </a:rPr>
            </a:br>
            <a:r>
              <a:rPr lang="en-GB" sz="3200" b="1" i="1" dirty="0">
                <a:latin typeface="Calibri"/>
                <a:cs typeface="Calibri"/>
              </a:rPr>
              <a:t>undergraduate [e]</a:t>
            </a:r>
            <a:endParaRPr sz="3200" i="1" dirty="0">
              <a:latin typeface="Calibri"/>
              <a:cs typeface="Calibri"/>
            </a:endParaRPr>
          </a:p>
        </p:txBody>
      </p:sp>
      <p:sp>
        <p:nvSpPr>
          <p:cNvPr id="3" name="object 3"/>
          <p:cNvSpPr txBox="1"/>
          <p:nvPr/>
        </p:nvSpPr>
        <p:spPr>
          <a:xfrm>
            <a:off x="304800" y="2081744"/>
            <a:ext cx="8534400" cy="4662815"/>
          </a:xfrm>
          <a:prstGeom prst="rect">
            <a:avLst/>
          </a:prstGeom>
        </p:spPr>
        <p:txBody>
          <a:bodyPr vert="horz" wrap="square" lIns="0" tIns="0" rIns="0" bIns="0" rtlCol="0">
            <a:spAutoFit/>
          </a:bodyPr>
          <a:lstStyle/>
          <a:p>
            <a:pPr marL="360363" indent="-273050">
              <a:lnSpc>
                <a:spcPct val="100000"/>
              </a:lnSpc>
              <a:buFont typeface="Wingdings" panose="05000000000000000000" pitchFamily="2" charset="2"/>
              <a:buChar char="q"/>
            </a:pPr>
            <a:r>
              <a:rPr lang="en-GB" sz="2400" spc="-10" dirty="0">
                <a:cs typeface="Calibri"/>
              </a:rPr>
              <a:t>Incoming Study Abroad / Exchange</a:t>
            </a:r>
          </a:p>
          <a:p>
            <a:pPr marL="719138" indent="-358775">
              <a:lnSpc>
                <a:spcPct val="100000"/>
              </a:lnSpc>
              <a:buFont typeface="Courier New" panose="02070309020205020404" pitchFamily="49" charset="0"/>
              <a:buChar char="o"/>
            </a:pPr>
            <a:r>
              <a:rPr lang="en-GB" sz="2000" spc="-10" dirty="0">
                <a:solidFill>
                  <a:srgbClr val="FF0000"/>
                </a:solidFill>
                <a:cs typeface="Calibri"/>
              </a:rPr>
              <a:t>Students at Hope for the full year usually do standard academic blocks.</a:t>
            </a:r>
          </a:p>
          <a:p>
            <a:pPr marL="719138" indent="-358775">
              <a:spcBef>
                <a:spcPts val="600"/>
              </a:spcBef>
              <a:buFont typeface="Courier New" panose="02070309020205020404" pitchFamily="49" charset="0"/>
              <a:buChar char="o"/>
              <a:tabLst>
                <a:tab pos="355600" algn="l"/>
              </a:tabLst>
            </a:pPr>
            <a:r>
              <a:rPr lang="en-GB" sz="2000" dirty="0">
                <a:solidFill>
                  <a:srgbClr val="FF0000"/>
                </a:solidFill>
                <a:cs typeface="Calibri"/>
              </a:rPr>
              <a:t>Students at Hope for part of the year do specially approved modules adapted from the blocks, with a special assessment pattern.</a:t>
            </a:r>
          </a:p>
          <a:p>
            <a:pPr marL="1079500" indent="-360363">
              <a:spcBef>
                <a:spcPts val="600"/>
              </a:spcBef>
              <a:buFont typeface="Wingdings" panose="05000000000000000000" pitchFamily="2" charset="2"/>
              <a:buChar char="§"/>
              <a:tabLst>
                <a:tab pos="355600" algn="l"/>
              </a:tabLst>
            </a:pPr>
            <a:r>
              <a:rPr lang="en-GB" sz="2000" dirty="0">
                <a:solidFill>
                  <a:srgbClr val="0070C0"/>
                </a:solidFill>
                <a:cs typeface="Calibri"/>
              </a:rPr>
              <a:t>You may be asked to approve a module for such students.</a:t>
            </a:r>
          </a:p>
          <a:p>
            <a:pPr marL="719138" indent="-358775">
              <a:spcBef>
                <a:spcPts val="600"/>
              </a:spcBef>
              <a:buFont typeface="Courier New" panose="02070309020205020404" pitchFamily="49" charset="0"/>
              <a:buChar char="o"/>
              <a:tabLst>
                <a:tab pos="355600" algn="l"/>
              </a:tabLst>
            </a:pPr>
            <a:endParaRPr lang="en-GB" sz="1000" dirty="0">
              <a:solidFill>
                <a:srgbClr val="FF0000"/>
              </a:solidFill>
              <a:cs typeface="Calibri"/>
            </a:endParaRPr>
          </a:p>
          <a:p>
            <a:pPr marL="360363" indent="-360363">
              <a:spcBef>
                <a:spcPts val="600"/>
              </a:spcBef>
              <a:buFont typeface="Wingdings" panose="05000000000000000000" pitchFamily="2" charset="2"/>
              <a:buChar char="q"/>
              <a:tabLst>
                <a:tab pos="355600" algn="l"/>
              </a:tabLst>
            </a:pPr>
            <a:r>
              <a:rPr lang="en-GB" sz="2400" dirty="0">
                <a:cs typeface="Calibri"/>
              </a:rPr>
              <a:t>Integrated Masters…</a:t>
            </a:r>
          </a:p>
          <a:p>
            <a:pPr marL="1079500" indent="-360363">
              <a:spcBef>
                <a:spcPts val="600"/>
              </a:spcBef>
              <a:buFont typeface="Wingdings" panose="05000000000000000000" pitchFamily="2" charset="2"/>
              <a:buChar char="§"/>
              <a:tabLst>
                <a:tab pos="355600" algn="l"/>
              </a:tabLst>
            </a:pPr>
            <a:r>
              <a:rPr lang="en-GB" sz="2000" dirty="0">
                <a:solidFill>
                  <a:srgbClr val="0070C0"/>
                </a:solidFill>
                <a:cs typeface="Calibri"/>
              </a:rPr>
              <a:t>Students are usually admitted at Level 4[C].</a:t>
            </a:r>
          </a:p>
          <a:p>
            <a:pPr marL="1079500" indent="-360363">
              <a:spcBef>
                <a:spcPts val="600"/>
              </a:spcBef>
              <a:buFont typeface="Wingdings" panose="05000000000000000000" pitchFamily="2" charset="2"/>
              <a:buChar char="§"/>
              <a:tabLst>
                <a:tab pos="355600" algn="l"/>
              </a:tabLst>
            </a:pPr>
            <a:r>
              <a:rPr lang="en-GB" sz="2000" dirty="0">
                <a:solidFill>
                  <a:srgbClr val="0070C0"/>
                </a:solidFill>
                <a:cs typeface="Calibri"/>
              </a:rPr>
              <a:t>And continue to study into Level 7[M]</a:t>
            </a:r>
          </a:p>
          <a:p>
            <a:pPr marL="360363">
              <a:spcBef>
                <a:spcPts val="600"/>
              </a:spcBef>
              <a:tabLst>
                <a:tab pos="355600" algn="l"/>
              </a:tabLst>
            </a:pPr>
            <a:endParaRPr lang="en-GB" sz="2000" dirty="0">
              <a:solidFill>
                <a:srgbClr val="FF0000"/>
              </a:solidFill>
              <a:cs typeface="Calibri"/>
            </a:endParaRPr>
          </a:p>
          <a:p>
            <a:pPr marL="703263" indent="-342900">
              <a:spcBef>
                <a:spcPts val="600"/>
              </a:spcBef>
              <a:buFont typeface="Wingdings" panose="05000000000000000000" pitchFamily="2" charset="2"/>
              <a:buChar char="q"/>
              <a:tabLst>
                <a:tab pos="355600" algn="l"/>
              </a:tabLst>
            </a:pPr>
            <a:r>
              <a:rPr lang="en-GB" sz="2000" dirty="0">
                <a:solidFill>
                  <a:srgbClr val="FF0000"/>
                </a:solidFill>
                <a:cs typeface="Calibri"/>
              </a:rPr>
              <a:t>Bachelors degree with Foundation Year</a:t>
            </a:r>
          </a:p>
          <a:p>
            <a:pPr marL="1079500" indent="-360363">
              <a:spcBef>
                <a:spcPts val="600"/>
              </a:spcBef>
              <a:buFont typeface="Wingdings" panose="05000000000000000000" pitchFamily="2" charset="2"/>
              <a:buChar char="§"/>
              <a:tabLst>
                <a:tab pos="355600" algn="l"/>
              </a:tabLst>
            </a:pPr>
            <a:r>
              <a:rPr lang="en-GB" sz="2000" dirty="0">
                <a:solidFill>
                  <a:srgbClr val="0070C0"/>
                </a:solidFill>
                <a:latin typeface="Calibri"/>
                <a:cs typeface="Calibri"/>
              </a:rPr>
              <a:t>Students are admitted to Level 3 [F] and continue through to              Level 6[H].</a:t>
            </a:r>
            <a:endParaRPr sz="2000" dirty="0">
              <a:solidFill>
                <a:srgbClr val="FF0000"/>
              </a:solidFill>
              <a:latin typeface="Calibri"/>
              <a:cs typeface="Calibri"/>
            </a:endParaRPr>
          </a:p>
        </p:txBody>
      </p:sp>
      <p:pic>
        <p:nvPicPr>
          <p:cNvPr id="1026" name="Picture 2" descr="Maths New Science Bui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01782"/>
            <a:ext cx="4943474" cy="119841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6457950" y="6356351"/>
            <a:ext cx="2057400" cy="365125"/>
          </a:xfrm>
        </p:spPr>
        <p:txBody>
          <a:bodyPr/>
          <a:lstStyle/>
          <a:p>
            <a:fld id="{B6F15528-21DE-4FAA-801E-634DDDAF4B2B}" type="slidenum">
              <a:rPr lang="en-GB" smtClean="0"/>
              <a:t>11</a:t>
            </a:fld>
            <a:endParaRPr lang="en-GB" dirty="0"/>
          </a:p>
        </p:txBody>
      </p:sp>
    </p:spTree>
    <p:extLst>
      <p:ext uri="{BB962C8B-B14F-4D97-AF65-F5344CB8AC3E}">
        <p14:creationId xmlns:p14="http://schemas.microsoft.com/office/powerpoint/2010/main" val="1284160981"/>
      </p:ext>
    </p:extLst>
  </p:cSld>
  <p:clrMapOvr>
    <a:masterClrMapping/>
  </p:clrMapOvr>
  <mc:AlternateContent xmlns:mc="http://schemas.openxmlformats.org/markup-compatibility/2006" xmlns:p14="http://schemas.microsoft.com/office/powerpoint/2010/main">
    <mc:Choice Requires="p14">
      <p:transition spd="slow" p14:dur="2000" advTm="118754"/>
    </mc:Choice>
    <mc:Fallback xmlns="">
      <p:transition spd="slow" advTm="118754"/>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16106"/>
            <a:ext cx="3429000" cy="1969770"/>
          </a:xfrm>
          <a:prstGeom prst="rect">
            <a:avLst/>
          </a:prstGeom>
        </p:spPr>
        <p:txBody>
          <a:bodyPr vert="horz" wrap="square" lIns="0" tIns="0" rIns="0" bIns="0" rtlCol="0">
            <a:spAutoFit/>
          </a:bodyPr>
          <a:lstStyle/>
          <a:p>
            <a:pPr marL="12700">
              <a:lnSpc>
                <a:spcPct val="100000"/>
              </a:lnSpc>
            </a:pPr>
            <a:r>
              <a:rPr lang="en-GB" sz="3200" b="1" spc="-10" dirty="0">
                <a:latin typeface="+mn-lt"/>
                <a:cs typeface="Calibri"/>
              </a:rPr>
              <a:t>Our Courses:</a:t>
            </a:r>
            <a:r>
              <a:rPr sz="3200" b="1" spc="-10" dirty="0">
                <a:latin typeface="+mn-lt"/>
                <a:cs typeface="Calibri"/>
              </a:rPr>
              <a:t> </a:t>
            </a:r>
            <a:r>
              <a:rPr sz="3200" b="1" dirty="0">
                <a:latin typeface="+mn-lt"/>
                <a:cs typeface="Calibri"/>
              </a:rPr>
              <a:t> </a:t>
            </a:r>
            <a:br>
              <a:rPr lang="en-GB" sz="3200" b="1" dirty="0">
                <a:latin typeface="+mn-lt"/>
                <a:cs typeface="Calibri"/>
              </a:rPr>
            </a:br>
            <a:r>
              <a:rPr lang="en-GB" sz="3200" b="1" i="1" spc="-10" dirty="0">
                <a:latin typeface="+mn-lt"/>
                <a:cs typeface="Calibri"/>
              </a:rPr>
              <a:t>Masters degrees and constituent Certs and Dips [a]</a:t>
            </a:r>
            <a:endParaRPr sz="3200" b="1" i="1" dirty="0">
              <a:latin typeface="+mn-lt"/>
              <a:cs typeface="Calibri"/>
            </a:endParaRPr>
          </a:p>
        </p:txBody>
      </p:sp>
      <p:sp>
        <p:nvSpPr>
          <p:cNvPr id="3" name="object 3"/>
          <p:cNvSpPr txBox="1"/>
          <p:nvPr/>
        </p:nvSpPr>
        <p:spPr>
          <a:xfrm>
            <a:off x="304800" y="2286000"/>
            <a:ext cx="8382000" cy="2723823"/>
          </a:xfrm>
          <a:prstGeom prst="rect">
            <a:avLst/>
          </a:prstGeom>
        </p:spPr>
        <p:txBody>
          <a:bodyPr vert="horz" wrap="square" lIns="0" tIns="0" rIns="0" bIns="0" rtlCol="0">
            <a:spAutoFit/>
          </a:bodyPr>
          <a:lstStyle/>
          <a:p>
            <a:pPr marL="355600" indent="-342900">
              <a:spcBef>
                <a:spcPts val="600"/>
              </a:spcBef>
              <a:buFont typeface="Wingdings" panose="05000000000000000000" pitchFamily="2" charset="2"/>
              <a:buChar char="q"/>
              <a:tabLst>
                <a:tab pos="355600" algn="l"/>
              </a:tabLst>
            </a:pPr>
            <a:r>
              <a:rPr lang="en-GB" sz="2400" spc="-10" dirty="0">
                <a:cs typeface="Calibri"/>
              </a:rPr>
              <a:t>Standard credit structure:</a:t>
            </a:r>
          </a:p>
          <a:p>
            <a:pPr marL="719138" indent="-358775">
              <a:spcBef>
                <a:spcPts val="600"/>
              </a:spcBef>
              <a:buFont typeface="Courier New" panose="02070309020205020404" pitchFamily="49" charset="0"/>
              <a:buChar char="o"/>
              <a:tabLst>
                <a:tab pos="719138" algn="l"/>
              </a:tabLst>
            </a:pPr>
            <a:r>
              <a:rPr lang="en-GB" sz="2000" spc="-10" dirty="0">
                <a:solidFill>
                  <a:srgbClr val="FF0000"/>
                </a:solidFill>
                <a:cs typeface="Calibri"/>
              </a:rPr>
              <a:t>180 credits Masters, 120 PGDip, 60 PG Cert,</a:t>
            </a:r>
          </a:p>
          <a:p>
            <a:pPr marL="719138" indent="-358775">
              <a:spcBef>
                <a:spcPts val="600"/>
              </a:spcBef>
              <a:buFont typeface="Courier New" panose="02070309020205020404" pitchFamily="49" charset="0"/>
              <a:buChar char="o"/>
              <a:tabLst>
                <a:tab pos="719138" algn="l"/>
              </a:tabLst>
            </a:pPr>
            <a:r>
              <a:rPr lang="en-GB" sz="2000" spc="-10" dirty="0">
                <a:solidFill>
                  <a:srgbClr val="FF0000"/>
                </a:solidFill>
                <a:cs typeface="Calibri"/>
              </a:rPr>
              <a:t>A minimum of 150 credits must be at Level 7 [M], with up to 30 at Level 6</a:t>
            </a:r>
          </a:p>
          <a:p>
            <a:pPr marL="12700">
              <a:spcBef>
                <a:spcPts val="600"/>
              </a:spcBef>
              <a:tabLst>
                <a:tab pos="355600" algn="l"/>
              </a:tabLst>
            </a:pPr>
            <a:endParaRPr lang="en-GB" sz="2000" spc="-10" dirty="0">
              <a:cs typeface="Calibri"/>
            </a:endParaRPr>
          </a:p>
          <a:p>
            <a:pPr marL="355600" indent="-342900">
              <a:spcBef>
                <a:spcPts val="600"/>
              </a:spcBef>
              <a:buFont typeface="Wingdings" panose="05000000000000000000" pitchFamily="2" charset="2"/>
              <a:buChar char="q"/>
              <a:tabLst>
                <a:tab pos="355600" algn="l"/>
              </a:tabLst>
            </a:pPr>
            <a:r>
              <a:rPr lang="en-GB" sz="2400" spc="-10" dirty="0">
                <a:cs typeface="Calibri"/>
              </a:rPr>
              <a:t>Masters degrees typically take 1 year full-time or 2 years 1 term part-time.</a:t>
            </a:r>
          </a:p>
          <a:p>
            <a:pPr marL="719138" indent="-358775">
              <a:spcBef>
                <a:spcPts val="600"/>
              </a:spcBef>
              <a:buFont typeface="Courier New" panose="02070309020205020404" pitchFamily="49" charset="0"/>
              <a:buChar char="o"/>
              <a:tabLst>
                <a:tab pos="719138" algn="l"/>
              </a:tabLst>
            </a:pPr>
            <a:r>
              <a:rPr lang="en-GB" sz="2000" spc="-10" dirty="0">
                <a:solidFill>
                  <a:srgbClr val="FF0000"/>
                </a:solidFill>
                <a:cs typeface="Calibri"/>
              </a:rPr>
              <a:t>Some professional courses can take longer due to placements.</a:t>
            </a:r>
            <a:endParaRPr sz="2000" dirty="0">
              <a:latin typeface="Calibri"/>
              <a:cs typeface="Calibri"/>
            </a:endParaRPr>
          </a:p>
        </p:txBody>
      </p:sp>
      <p:pic>
        <p:nvPicPr>
          <p:cNvPr id="1026" name="Picture 2" descr="Maths New Science Bui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01782"/>
            <a:ext cx="4943474" cy="119841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6457950" y="6356351"/>
            <a:ext cx="2057400" cy="365125"/>
          </a:xfrm>
        </p:spPr>
        <p:txBody>
          <a:bodyPr/>
          <a:lstStyle/>
          <a:p>
            <a:fld id="{B6F15528-21DE-4FAA-801E-634DDDAF4B2B}" type="slidenum">
              <a:rPr lang="en-GB" smtClean="0"/>
              <a:t>12</a:t>
            </a:fld>
            <a:endParaRPr lang="en-GB" dirty="0"/>
          </a:p>
        </p:txBody>
      </p:sp>
    </p:spTree>
    <p:extLst>
      <p:ext uri="{BB962C8B-B14F-4D97-AF65-F5344CB8AC3E}">
        <p14:creationId xmlns:p14="http://schemas.microsoft.com/office/powerpoint/2010/main" val="610517912"/>
      </p:ext>
    </p:extLst>
  </p:cSld>
  <p:clrMapOvr>
    <a:masterClrMapping/>
  </p:clrMapOvr>
  <mc:AlternateContent xmlns:mc="http://schemas.openxmlformats.org/markup-compatibility/2006" xmlns:p14="http://schemas.microsoft.com/office/powerpoint/2010/main">
    <mc:Choice Requires="p14">
      <p:transition spd="slow" p14:dur="2000" advTm="77927"/>
    </mc:Choice>
    <mc:Fallback xmlns="">
      <p:transition spd="slow" advTm="77927"/>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16106"/>
            <a:ext cx="3429000" cy="1969770"/>
          </a:xfrm>
          <a:prstGeom prst="rect">
            <a:avLst/>
          </a:prstGeom>
        </p:spPr>
        <p:txBody>
          <a:bodyPr vert="horz" wrap="square" lIns="0" tIns="0" rIns="0" bIns="0" rtlCol="0">
            <a:spAutoFit/>
          </a:bodyPr>
          <a:lstStyle/>
          <a:p>
            <a:pPr marL="12700">
              <a:lnSpc>
                <a:spcPct val="100000"/>
              </a:lnSpc>
            </a:pPr>
            <a:r>
              <a:rPr lang="en-GB" sz="3200" b="1" spc="-10" dirty="0">
                <a:latin typeface="+mn-lt"/>
                <a:cs typeface="Calibri"/>
              </a:rPr>
              <a:t>Our Courses:</a:t>
            </a:r>
            <a:r>
              <a:rPr sz="3200" b="1" spc="-10" dirty="0">
                <a:latin typeface="+mn-lt"/>
                <a:cs typeface="Calibri"/>
              </a:rPr>
              <a:t> </a:t>
            </a:r>
            <a:r>
              <a:rPr sz="3200" b="1" dirty="0">
                <a:latin typeface="+mn-lt"/>
                <a:cs typeface="Calibri"/>
              </a:rPr>
              <a:t> </a:t>
            </a:r>
            <a:br>
              <a:rPr lang="en-GB" sz="3200" b="1" dirty="0">
                <a:latin typeface="+mn-lt"/>
                <a:cs typeface="Calibri"/>
              </a:rPr>
            </a:br>
            <a:r>
              <a:rPr lang="en-GB" sz="3200" b="1" i="1" spc="-10" dirty="0">
                <a:latin typeface="+mn-lt"/>
                <a:cs typeface="Calibri"/>
              </a:rPr>
              <a:t>Masters degrees and constituent Certs and Dips [b]</a:t>
            </a:r>
            <a:endParaRPr sz="3200" b="1" i="1" dirty="0">
              <a:latin typeface="+mn-lt"/>
              <a:cs typeface="Calibri"/>
            </a:endParaRPr>
          </a:p>
        </p:txBody>
      </p:sp>
      <p:sp>
        <p:nvSpPr>
          <p:cNvPr id="3" name="object 3"/>
          <p:cNvSpPr txBox="1"/>
          <p:nvPr/>
        </p:nvSpPr>
        <p:spPr>
          <a:xfrm>
            <a:off x="304800" y="2133600"/>
            <a:ext cx="8610600" cy="3985706"/>
          </a:xfrm>
          <a:prstGeom prst="rect">
            <a:avLst/>
          </a:prstGeom>
        </p:spPr>
        <p:txBody>
          <a:bodyPr vert="horz" wrap="square" lIns="0" tIns="0" rIns="0" bIns="0" rtlCol="0">
            <a:spAutoFit/>
          </a:bodyPr>
          <a:lstStyle/>
          <a:p>
            <a:pPr marL="355600" indent="-342900">
              <a:spcBef>
                <a:spcPts val="600"/>
              </a:spcBef>
              <a:buFont typeface="Wingdings" panose="05000000000000000000" pitchFamily="2" charset="2"/>
              <a:buChar char="q"/>
              <a:tabLst>
                <a:tab pos="355600" algn="l"/>
              </a:tabLst>
            </a:pPr>
            <a:r>
              <a:rPr lang="en-GB" sz="2400" spc="-10" dirty="0">
                <a:cs typeface="Calibri"/>
              </a:rPr>
              <a:t>Modular structure but broad philosophy shared with  u/g:</a:t>
            </a:r>
          </a:p>
          <a:p>
            <a:pPr marL="622300" indent="-261938">
              <a:spcBef>
                <a:spcPts val="600"/>
              </a:spcBef>
              <a:buFont typeface="Courier New" panose="02070309020205020404" pitchFamily="49" charset="0"/>
              <a:buChar char="o"/>
              <a:tabLst>
                <a:tab pos="355600" algn="l"/>
              </a:tabLst>
            </a:pPr>
            <a:r>
              <a:rPr lang="en-GB" sz="2000" spc="-10" dirty="0">
                <a:solidFill>
                  <a:srgbClr val="FF0000"/>
                </a:solidFill>
                <a:cs typeface="Calibri"/>
              </a:rPr>
              <a:t>each degree has a “core” [at least 60 credits] taken by all students and exclusive to that degree;</a:t>
            </a:r>
          </a:p>
          <a:p>
            <a:pPr marL="622300" indent="-261938">
              <a:spcBef>
                <a:spcPts val="600"/>
              </a:spcBef>
              <a:buFont typeface="Courier New" panose="02070309020205020404" pitchFamily="49" charset="0"/>
              <a:buChar char="o"/>
              <a:tabLst>
                <a:tab pos="355600" algn="l"/>
              </a:tabLst>
            </a:pPr>
            <a:r>
              <a:rPr lang="en-GB" sz="2000" spc="-10" dirty="0">
                <a:solidFill>
                  <a:srgbClr val="FF0000"/>
                </a:solidFill>
                <a:cs typeface="Calibri"/>
              </a:rPr>
              <a:t>Level 7[M] research methods must be explicitly covered, and expectation that this is embedded in the curriculum, not taught in isolation;</a:t>
            </a:r>
          </a:p>
          <a:p>
            <a:pPr marL="622300" indent="-261938">
              <a:spcBef>
                <a:spcPts val="600"/>
              </a:spcBef>
              <a:buFont typeface="Courier New" panose="02070309020205020404" pitchFamily="49" charset="0"/>
              <a:buChar char="o"/>
              <a:tabLst>
                <a:tab pos="355600" algn="l"/>
              </a:tabLst>
            </a:pPr>
            <a:r>
              <a:rPr lang="en-GB" sz="2000" dirty="0">
                <a:solidFill>
                  <a:srgbClr val="FF0000"/>
                </a:solidFill>
              </a:rPr>
              <a:t>each degree inducts students into the scholarly academic community and/or the relevant professional area, culminating in one or more substantial pieces of independent work [such as a dissertation];</a:t>
            </a:r>
          </a:p>
          <a:p>
            <a:pPr marL="622300" indent="-261938" hangingPunct="0">
              <a:buFont typeface="Courier New" panose="02070309020205020404" pitchFamily="49" charset="0"/>
              <a:buChar char="o"/>
            </a:pPr>
            <a:r>
              <a:rPr lang="en-GB" sz="2000" dirty="0">
                <a:solidFill>
                  <a:srgbClr val="FF0000"/>
                </a:solidFill>
              </a:rPr>
              <a:t>each degree involves ever deepening knowledge, understanding and critical reflection, not merely the accumulation of further credits;</a:t>
            </a:r>
          </a:p>
          <a:p>
            <a:pPr marL="622300" indent="-261938" hangingPunct="0">
              <a:buFont typeface="Courier New" panose="02070309020205020404" pitchFamily="49" charset="0"/>
              <a:buChar char="o"/>
            </a:pPr>
            <a:r>
              <a:rPr lang="en-GB" sz="2000" spc="-10" dirty="0">
                <a:solidFill>
                  <a:srgbClr val="FF0000"/>
                </a:solidFill>
                <a:cs typeface="Calibri"/>
              </a:rPr>
              <a:t>students can take a “double major masters”, comprising 60 credits in each of 2 subjects plus an integrated Dissertation.</a:t>
            </a:r>
            <a:endParaRPr sz="2000" dirty="0">
              <a:latin typeface="Calibri"/>
              <a:cs typeface="Calibri"/>
            </a:endParaRPr>
          </a:p>
        </p:txBody>
      </p:sp>
      <p:pic>
        <p:nvPicPr>
          <p:cNvPr id="1026" name="Picture 2" descr="Maths New Science Bui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01782"/>
            <a:ext cx="4943474" cy="119841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6457950" y="6356351"/>
            <a:ext cx="2057400" cy="365125"/>
          </a:xfrm>
        </p:spPr>
        <p:txBody>
          <a:bodyPr/>
          <a:lstStyle/>
          <a:p>
            <a:fld id="{B6F15528-21DE-4FAA-801E-634DDDAF4B2B}" type="slidenum">
              <a:rPr lang="en-GB" smtClean="0"/>
              <a:t>13</a:t>
            </a:fld>
            <a:endParaRPr lang="en-GB" dirty="0"/>
          </a:p>
        </p:txBody>
      </p:sp>
    </p:spTree>
    <p:extLst>
      <p:ext uri="{BB962C8B-B14F-4D97-AF65-F5344CB8AC3E}">
        <p14:creationId xmlns:p14="http://schemas.microsoft.com/office/powerpoint/2010/main" val="2807188111"/>
      </p:ext>
    </p:extLst>
  </p:cSld>
  <p:clrMapOvr>
    <a:masterClrMapping/>
  </p:clrMapOvr>
  <mc:AlternateContent xmlns:mc="http://schemas.openxmlformats.org/markup-compatibility/2006" xmlns:p14="http://schemas.microsoft.com/office/powerpoint/2010/main">
    <mc:Choice Requires="p14">
      <p:transition spd="slow" p14:dur="2000" advTm="138288"/>
    </mc:Choice>
    <mc:Fallback xmlns="">
      <p:transition spd="slow" advTm="138288"/>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508548"/>
            <a:ext cx="3429000" cy="984885"/>
          </a:xfrm>
          <a:prstGeom prst="rect">
            <a:avLst/>
          </a:prstGeom>
        </p:spPr>
        <p:txBody>
          <a:bodyPr vert="horz" wrap="square" lIns="0" tIns="0" rIns="0" bIns="0" rtlCol="0">
            <a:spAutoFit/>
          </a:bodyPr>
          <a:lstStyle/>
          <a:p>
            <a:pPr marL="12700">
              <a:lnSpc>
                <a:spcPct val="100000"/>
              </a:lnSpc>
            </a:pPr>
            <a:r>
              <a:rPr lang="en-GB" sz="3200" b="1" spc="-10" dirty="0">
                <a:latin typeface="+mn-lt"/>
                <a:cs typeface="Calibri"/>
              </a:rPr>
              <a:t>Our Courses:</a:t>
            </a:r>
            <a:r>
              <a:rPr sz="3200" b="1" spc="-10" dirty="0">
                <a:latin typeface="+mn-lt"/>
                <a:cs typeface="Calibri"/>
              </a:rPr>
              <a:t> </a:t>
            </a:r>
            <a:r>
              <a:rPr sz="3200" b="1" dirty="0">
                <a:latin typeface="+mn-lt"/>
                <a:cs typeface="Calibri"/>
              </a:rPr>
              <a:t> </a:t>
            </a:r>
            <a:br>
              <a:rPr lang="en-GB" sz="3200" b="1" dirty="0">
                <a:latin typeface="+mn-lt"/>
                <a:cs typeface="Calibri"/>
              </a:rPr>
            </a:br>
            <a:r>
              <a:rPr lang="en-GB" sz="3200" b="1" i="1" dirty="0">
                <a:latin typeface="+mn-lt"/>
                <a:cs typeface="Calibri"/>
              </a:rPr>
              <a:t>PGCE etc</a:t>
            </a:r>
            <a:endParaRPr sz="3200" b="1" i="1" dirty="0">
              <a:latin typeface="+mn-lt"/>
              <a:cs typeface="Calibri"/>
            </a:endParaRPr>
          </a:p>
        </p:txBody>
      </p:sp>
      <p:sp>
        <p:nvSpPr>
          <p:cNvPr id="3" name="object 3"/>
          <p:cNvSpPr txBox="1"/>
          <p:nvPr/>
        </p:nvSpPr>
        <p:spPr>
          <a:xfrm>
            <a:off x="304800" y="2133600"/>
            <a:ext cx="8610600" cy="1938992"/>
          </a:xfrm>
          <a:prstGeom prst="rect">
            <a:avLst/>
          </a:prstGeom>
        </p:spPr>
        <p:txBody>
          <a:bodyPr vert="horz" wrap="square" lIns="0" tIns="0" rIns="0" bIns="0" rtlCol="0">
            <a:spAutoFit/>
          </a:bodyPr>
          <a:lstStyle/>
          <a:p>
            <a:pPr marL="355600" indent="-342900">
              <a:spcBef>
                <a:spcPts val="600"/>
              </a:spcBef>
              <a:buFont typeface="Wingdings" panose="05000000000000000000" pitchFamily="2" charset="2"/>
              <a:buChar char="q"/>
              <a:tabLst>
                <a:tab pos="355600" algn="l"/>
              </a:tabLst>
            </a:pPr>
            <a:r>
              <a:rPr lang="en-GB" sz="2400" spc="-10" dirty="0">
                <a:cs typeface="Calibri"/>
              </a:rPr>
              <a:t>60 academic credits at Level 7[M] plus professional work</a:t>
            </a:r>
          </a:p>
          <a:p>
            <a:pPr marL="355600" indent="-342900">
              <a:spcBef>
                <a:spcPts val="600"/>
              </a:spcBef>
              <a:buFont typeface="Wingdings" panose="05000000000000000000" pitchFamily="2" charset="2"/>
              <a:buChar char="q"/>
              <a:tabLst>
                <a:tab pos="355600" algn="l"/>
              </a:tabLst>
            </a:pPr>
            <a:r>
              <a:rPr lang="en-GB" sz="2400" spc="-10" dirty="0">
                <a:cs typeface="Calibri"/>
              </a:rPr>
              <a:t>School Direct and SCITT arrangements mean that professional work is handled by a partner school. Only the academic elements are awarded by Hope for </a:t>
            </a:r>
            <a:r>
              <a:rPr lang="en-GB" sz="2400" spc="-10">
                <a:cs typeface="Calibri"/>
              </a:rPr>
              <a:t>SCITT arrangements.</a:t>
            </a:r>
            <a:endParaRPr lang="en-GB" sz="2000" dirty="0">
              <a:solidFill>
                <a:srgbClr val="FF0000"/>
              </a:solidFill>
            </a:endParaRPr>
          </a:p>
          <a:p>
            <a:pPr marL="355600" indent="-342900">
              <a:spcBef>
                <a:spcPts val="600"/>
              </a:spcBef>
              <a:buFont typeface="Arial" panose="020B0604020202020204" pitchFamily="34" charset="0"/>
              <a:buChar char="•"/>
              <a:tabLst>
                <a:tab pos="355600" algn="l"/>
              </a:tabLst>
            </a:pPr>
            <a:endParaRPr lang="en-GB" sz="2000" dirty="0">
              <a:latin typeface="Calibri"/>
              <a:cs typeface="Calibri"/>
            </a:endParaRPr>
          </a:p>
        </p:txBody>
      </p:sp>
      <p:pic>
        <p:nvPicPr>
          <p:cNvPr id="1026" name="Picture 2" descr="Maths New Science Bui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01782"/>
            <a:ext cx="4943474" cy="119841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6457950" y="6356351"/>
            <a:ext cx="2057400" cy="365125"/>
          </a:xfrm>
        </p:spPr>
        <p:txBody>
          <a:bodyPr/>
          <a:lstStyle/>
          <a:p>
            <a:fld id="{B6F15528-21DE-4FAA-801E-634DDDAF4B2B}" type="slidenum">
              <a:rPr lang="en-GB" smtClean="0"/>
              <a:t>14</a:t>
            </a:fld>
            <a:endParaRPr lang="en-GB" dirty="0"/>
          </a:p>
        </p:txBody>
      </p:sp>
    </p:spTree>
    <p:extLst>
      <p:ext uri="{BB962C8B-B14F-4D97-AF65-F5344CB8AC3E}">
        <p14:creationId xmlns:p14="http://schemas.microsoft.com/office/powerpoint/2010/main" val="4190525200"/>
      </p:ext>
    </p:extLst>
  </p:cSld>
  <p:clrMapOvr>
    <a:masterClrMapping/>
  </p:clrMapOvr>
  <mc:AlternateContent xmlns:mc="http://schemas.openxmlformats.org/markup-compatibility/2006" xmlns:p14="http://schemas.microsoft.com/office/powerpoint/2010/main">
    <mc:Choice Requires="p14">
      <p:transition spd="slow" p14:dur="2000" advTm="31019"/>
    </mc:Choice>
    <mc:Fallback xmlns="">
      <p:transition spd="slow" advTm="31019"/>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754769"/>
            <a:ext cx="3429000" cy="492443"/>
          </a:xfrm>
          <a:prstGeom prst="rect">
            <a:avLst/>
          </a:prstGeom>
        </p:spPr>
        <p:txBody>
          <a:bodyPr vert="horz" wrap="square" lIns="0" tIns="0" rIns="0" bIns="0" rtlCol="0">
            <a:spAutoFit/>
          </a:bodyPr>
          <a:lstStyle/>
          <a:p>
            <a:pPr marL="12700">
              <a:lnSpc>
                <a:spcPct val="100000"/>
              </a:lnSpc>
            </a:pPr>
            <a:r>
              <a:rPr lang="en-GB" sz="3200" b="1" spc="-10" dirty="0">
                <a:latin typeface="+mn-lt"/>
                <a:cs typeface="Calibri"/>
              </a:rPr>
              <a:t>And finally</a:t>
            </a:r>
            <a:endParaRPr sz="3200" b="1" i="1" dirty="0">
              <a:latin typeface="+mn-lt"/>
              <a:cs typeface="Calibri"/>
            </a:endParaRPr>
          </a:p>
        </p:txBody>
      </p:sp>
      <p:sp>
        <p:nvSpPr>
          <p:cNvPr id="3" name="object 3"/>
          <p:cNvSpPr txBox="1"/>
          <p:nvPr/>
        </p:nvSpPr>
        <p:spPr>
          <a:xfrm>
            <a:off x="304800" y="2133600"/>
            <a:ext cx="8610600" cy="2769989"/>
          </a:xfrm>
          <a:prstGeom prst="rect">
            <a:avLst/>
          </a:prstGeom>
        </p:spPr>
        <p:txBody>
          <a:bodyPr vert="horz" wrap="square" lIns="0" tIns="0" rIns="0" bIns="0" rtlCol="0">
            <a:spAutoFit/>
          </a:bodyPr>
          <a:lstStyle/>
          <a:p>
            <a:pPr marL="355600" indent="-342900">
              <a:spcBef>
                <a:spcPts val="600"/>
              </a:spcBef>
              <a:buFont typeface="Wingdings" panose="05000000000000000000" pitchFamily="2" charset="2"/>
              <a:buChar char="q"/>
              <a:tabLst>
                <a:tab pos="355600" algn="l"/>
              </a:tabLst>
            </a:pPr>
            <a:r>
              <a:rPr lang="en-GB" sz="2400" spc="-10" dirty="0">
                <a:cs typeface="Calibri"/>
              </a:rPr>
              <a:t>We hope you have found this presentation useful.</a:t>
            </a:r>
          </a:p>
          <a:p>
            <a:pPr marL="355600" indent="-342900">
              <a:spcBef>
                <a:spcPts val="600"/>
              </a:spcBef>
              <a:buFont typeface="Wingdings" panose="05000000000000000000" pitchFamily="2" charset="2"/>
              <a:buChar char="q"/>
              <a:tabLst>
                <a:tab pos="355600" algn="l"/>
              </a:tabLst>
            </a:pPr>
            <a:r>
              <a:rPr lang="en-GB" sz="2400" spc="-10" dirty="0">
                <a:cs typeface="Calibri"/>
              </a:rPr>
              <a:t>If you have any queries please email Dr Cathy Walsh </a:t>
            </a:r>
            <a:r>
              <a:rPr lang="en-GB" sz="2400" spc="-10" dirty="0">
                <a:cs typeface="Calibri"/>
                <a:hlinkClick r:id="rId2"/>
              </a:rPr>
              <a:t>walshc@hope.ac.uk</a:t>
            </a:r>
            <a:r>
              <a:rPr lang="en-GB" sz="2400" spc="-10" dirty="0">
                <a:cs typeface="Calibri"/>
              </a:rPr>
              <a:t> [University Registrar].</a:t>
            </a:r>
          </a:p>
          <a:p>
            <a:pPr marL="12700">
              <a:spcBef>
                <a:spcPts val="600"/>
              </a:spcBef>
              <a:tabLst>
                <a:tab pos="355600" algn="l"/>
              </a:tabLst>
            </a:pPr>
            <a:endParaRPr lang="en-GB" sz="2400" spc="-10" dirty="0">
              <a:cs typeface="Calibri"/>
            </a:endParaRPr>
          </a:p>
          <a:p>
            <a:pPr marL="355600" indent="-342900">
              <a:spcBef>
                <a:spcPts val="600"/>
              </a:spcBef>
              <a:buFont typeface="Wingdings" panose="05000000000000000000" pitchFamily="2" charset="2"/>
              <a:buChar char="q"/>
              <a:tabLst>
                <a:tab pos="355600" algn="l"/>
              </a:tabLst>
            </a:pPr>
            <a:endParaRPr lang="en-GB" sz="2400" spc="-10" dirty="0">
              <a:cs typeface="Calibri"/>
            </a:endParaRPr>
          </a:p>
          <a:p>
            <a:pPr marL="622300" indent="-261938" hangingPunct="0">
              <a:buFont typeface="Courier New" panose="02070309020205020404" pitchFamily="49" charset="0"/>
              <a:buChar char="o"/>
            </a:pPr>
            <a:endParaRPr lang="en-GB" sz="2000" dirty="0">
              <a:solidFill>
                <a:srgbClr val="FF0000"/>
              </a:solidFill>
            </a:endParaRPr>
          </a:p>
          <a:p>
            <a:pPr marL="355600" indent="-342900">
              <a:spcBef>
                <a:spcPts val="600"/>
              </a:spcBef>
              <a:buFont typeface="Arial" panose="020B0604020202020204" pitchFamily="34" charset="0"/>
              <a:buChar char="•"/>
              <a:tabLst>
                <a:tab pos="355600" algn="l"/>
              </a:tabLst>
            </a:pPr>
            <a:endParaRPr sz="2000" dirty="0">
              <a:latin typeface="Calibri"/>
              <a:cs typeface="Calibri"/>
            </a:endParaRPr>
          </a:p>
        </p:txBody>
      </p:sp>
      <p:pic>
        <p:nvPicPr>
          <p:cNvPr id="1026" name="Picture 2" descr="Maths New Science Build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401782"/>
            <a:ext cx="4943474" cy="119841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6457950" y="6356351"/>
            <a:ext cx="2057400" cy="365125"/>
          </a:xfrm>
        </p:spPr>
        <p:txBody>
          <a:bodyPr/>
          <a:lstStyle/>
          <a:p>
            <a:fld id="{B6F15528-21DE-4FAA-801E-634DDDAF4B2B}" type="slidenum">
              <a:rPr lang="en-GB" smtClean="0"/>
              <a:t>15</a:t>
            </a:fld>
            <a:endParaRPr lang="en-GB" dirty="0"/>
          </a:p>
        </p:txBody>
      </p:sp>
    </p:spTree>
    <p:extLst>
      <p:ext uri="{BB962C8B-B14F-4D97-AF65-F5344CB8AC3E}">
        <p14:creationId xmlns:p14="http://schemas.microsoft.com/office/powerpoint/2010/main" val="1391520828"/>
      </p:ext>
    </p:extLst>
  </p:cSld>
  <p:clrMapOvr>
    <a:masterClrMapping/>
  </p:clrMapOvr>
  <mc:AlternateContent xmlns:mc="http://schemas.openxmlformats.org/markup-compatibility/2006" xmlns:p14="http://schemas.microsoft.com/office/powerpoint/2010/main">
    <mc:Choice Requires="p14">
      <p:transition spd="slow" p14:dur="2000" advTm="60591"/>
    </mc:Choice>
    <mc:Fallback xmlns="">
      <p:transition spd="slow" advTm="6059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3291" y="490375"/>
            <a:ext cx="3075709" cy="984885"/>
          </a:xfrm>
          <a:prstGeom prst="rect">
            <a:avLst/>
          </a:prstGeom>
        </p:spPr>
        <p:txBody>
          <a:bodyPr vert="horz" wrap="square" lIns="0" tIns="0" rIns="0" bIns="0" rtlCol="0">
            <a:spAutoFit/>
          </a:bodyPr>
          <a:lstStyle/>
          <a:p>
            <a:pPr marL="12700">
              <a:lnSpc>
                <a:spcPct val="100000"/>
              </a:lnSpc>
            </a:pPr>
            <a:r>
              <a:rPr sz="3200" b="1" spc="-10" dirty="0">
                <a:latin typeface="Calibri"/>
                <a:cs typeface="Calibri"/>
              </a:rPr>
              <a:t>Liverpool </a:t>
            </a:r>
            <a:r>
              <a:rPr sz="3200" b="1" dirty="0">
                <a:latin typeface="Calibri"/>
                <a:cs typeface="Calibri"/>
              </a:rPr>
              <a:t>Hope: </a:t>
            </a:r>
            <a:br>
              <a:rPr lang="en-GB" sz="3200" b="1" dirty="0">
                <a:latin typeface="Calibri"/>
                <a:cs typeface="Calibri"/>
              </a:rPr>
            </a:br>
            <a:r>
              <a:rPr lang="en-GB" sz="3200" b="1" i="1" dirty="0">
                <a:latin typeface="Calibri"/>
                <a:cs typeface="Calibri"/>
              </a:rPr>
              <a:t>in a Nutshell</a:t>
            </a:r>
            <a:endParaRPr sz="3200" i="1" dirty="0">
              <a:latin typeface="Calibri"/>
              <a:cs typeface="Calibri"/>
            </a:endParaRPr>
          </a:p>
        </p:txBody>
      </p:sp>
      <p:sp>
        <p:nvSpPr>
          <p:cNvPr id="3" name="object 3"/>
          <p:cNvSpPr txBox="1"/>
          <p:nvPr/>
        </p:nvSpPr>
        <p:spPr>
          <a:xfrm>
            <a:off x="304800" y="2133600"/>
            <a:ext cx="8534400" cy="3785652"/>
          </a:xfrm>
          <a:prstGeom prst="rect">
            <a:avLst/>
          </a:prstGeom>
        </p:spPr>
        <p:txBody>
          <a:bodyPr vert="horz" wrap="square" lIns="0" tIns="0" rIns="0" bIns="0" rtlCol="0">
            <a:spAutoFit/>
          </a:bodyPr>
          <a:lstStyle/>
          <a:p>
            <a:pPr marL="355600" indent="-342900">
              <a:buFont typeface="Wingdings" panose="05000000000000000000" pitchFamily="2" charset="2"/>
              <a:buChar char="q"/>
              <a:tabLst>
                <a:tab pos="355600" algn="l"/>
              </a:tabLst>
            </a:pPr>
            <a:r>
              <a:rPr lang="en-GB" sz="2400" spc="-10" dirty="0">
                <a:cs typeface="Calibri"/>
              </a:rPr>
              <a:t>Ecumenical Christian Foundation, open to those of all faiths and none:</a:t>
            </a:r>
          </a:p>
          <a:p>
            <a:pPr marL="719138" indent="-358775">
              <a:buClr>
                <a:srgbClr val="FF0000"/>
              </a:buClr>
              <a:buFont typeface="Courier New" panose="02070309020205020404" pitchFamily="49" charset="0"/>
              <a:buChar char="o"/>
              <a:tabLst>
                <a:tab pos="719138" algn="l"/>
              </a:tabLst>
            </a:pPr>
            <a:r>
              <a:rPr lang="en-GB" sz="2400" spc="-10" dirty="0">
                <a:cs typeface="Calibri"/>
              </a:rPr>
              <a:t> </a:t>
            </a:r>
            <a:r>
              <a:rPr lang="en-GB" sz="2400" spc="-10" dirty="0">
                <a:solidFill>
                  <a:srgbClr val="FF0000"/>
                </a:solidFill>
                <a:cs typeface="Calibri"/>
              </a:rPr>
              <a:t>the only ecumenical University in Europe.</a:t>
            </a:r>
          </a:p>
          <a:p>
            <a:pPr marL="355600" indent="-342900">
              <a:buFont typeface="Wingdings" panose="05000000000000000000" pitchFamily="2" charset="2"/>
              <a:buChar char="q"/>
              <a:tabLst>
                <a:tab pos="355600" algn="l"/>
              </a:tabLst>
            </a:pPr>
            <a:endParaRPr lang="en-GB" sz="1000" spc="-10" dirty="0">
              <a:cs typeface="Calibri"/>
            </a:endParaRPr>
          </a:p>
          <a:p>
            <a:pPr marL="355600" indent="-342900">
              <a:buFont typeface="Wingdings" panose="05000000000000000000" pitchFamily="2" charset="2"/>
              <a:buChar char="q"/>
              <a:tabLst>
                <a:tab pos="355600" algn="l"/>
              </a:tabLst>
            </a:pPr>
            <a:r>
              <a:rPr lang="en-GB" sz="2400" spc="-10" dirty="0">
                <a:cs typeface="Calibri"/>
              </a:rPr>
              <a:t>Roots in Catholic and Anglican teacher training colleges, founded in the mid nineteenth century:</a:t>
            </a:r>
          </a:p>
          <a:p>
            <a:pPr marL="719138" indent="-358775">
              <a:buFont typeface="Courier New" panose="02070309020205020404" pitchFamily="49" charset="0"/>
              <a:buChar char="o"/>
              <a:tabLst>
                <a:tab pos="719138" algn="l"/>
              </a:tabLst>
            </a:pPr>
            <a:r>
              <a:rPr lang="en-GB" sz="2400" spc="-10" dirty="0">
                <a:solidFill>
                  <a:srgbClr val="FF0000"/>
                </a:solidFill>
                <a:cs typeface="Calibri"/>
              </a:rPr>
              <a:t>combined as a “sign of hope” in 1980s. </a:t>
            </a:r>
          </a:p>
          <a:p>
            <a:pPr marL="355600" indent="-342900">
              <a:buFont typeface="Wingdings" panose="05000000000000000000" pitchFamily="2" charset="2"/>
              <a:buChar char="q"/>
              <a:tabLst>
                <a:tab pos="355600" algn="l"/>
              </a:tabLst>
            </a:pPr>
            <a:endParaRPr lang="en-GB" sz="2000" spc="-10" dirty="0">
              <a:cs typeface="Calibri"/>
            </a:endParaRPr>
          </a:p>
          <a:p>
            <a:pPr marL="355600" indent="-342900">
              <a:buFont typeface="Wingdings" panose="05000000000000000000" pitchFamily="2" charset="2"/>
              <a:buChar char="q"/>
              <a:tabLst>
                <a:tab pos="355600" algn="l"/>
              </a:tabLst>
            </a:pPr>
            <a:r>
              <a:rPr lang="en-GB" sz="2400" spc="-10" dirty="0">
                <a:cs typeface="Calibri"/>
              </a:rPr>
              <a:t>Currently has eight academic Schools and two Departments. From 2024/5 the Schools/Departments will be reorganised into four Faculties.</a:t>
            </a:r>
          </a:p>
        </p:txBody>
      </p:sp>
      <p:pic>
        <p:nvPicPr>
          <p:cNvPr id="1026" name="Picture 2" descr="Maths New Science Bui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01782"/>
            <a:ext cx="4943474" cy="119841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2</a:t>
            </a:fld>
            <a:endParaRPr lang="en-GB" sz="1800" b="1" dirty="0"/>
          </a:p>
        </p:txBody>
      </p:sp>
    </p:spTree>
    <p:extLst>
      <p:ext uri="{BB962C8B-B14F-4D97-AF65-F5344CB8AC3E}">
        <p14:creationId xmlns:p14="http://schemas.microsoft.com/office/powerpoint/2010/main" val="1263027642"/>
      </p:ext>
    </p:extLst>
  </p:cSld>
  <p:clrMapOvr>
    <a:masterClrMapping/>
  </p:clrMapOvr>
  <mc:AlternateContent xmlns:mc="http://schemas.openxmlformats.org/markup-compatibility/2006" xmlns:p14="http://schemas.microsoft.com/office/powerpoint/2010/main">
    <mc:Choice Requires="p14">
      <p:transition spd="slow" p14:dur="2000" advTm="49760"/>
    </mc:Choice>
    <mc:Fallback xmlns="">
      <p:transition spd="slow" advTm="4976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6582" y="508548"/>
            <a:ext cx="2840609" cy="984885"/>
          </a:xfrm>
          <a:prstGeom prst="rect">
            <a:avLst/>
          </a:prstGeom>
        </p:spPr>
        <p:txBody>
          <a:bodyPr vert="horz" wrap="square" lIns="0" tIns="0" rIns="0" bIns="0" rtlCol="0">
            <a:spAutoFit/>
          </a:bodyPr>
          <a:lstStyle/>
          <a:p>
            <a:pPr marL="12700">
              <a:lnSpc>
                <a:spcPct val="100000"/>
              </a:lnSpc>
            </a:pPr>
            <a:r>
              <a:rPr sz="3200" b="1" spc="-10" dirty="0">
                <a:latin typeface="Calibri"/>
                <a:cs typeface="Calibri"/>
              </a:rPr>
              <a:t>Liverpool </a:t>
            </a:r>
            <a:r>
              <a:rPr sz="3200" b="1" dirty="0">
                <a:latin typeface="Calibri"/>
                <a:cs typeface="Calibri"/>
              </a:rPr>
              <a:t>Hope: </a:t>
            </a:r>
            <a:r>
              <a:rPr lang="en-GB" sz="3200" b="1" i="1" dirty="0">
                <a:latin typeface="Calibri"/>
                <a:cs typeface="Calibri"/>
              </a:rPr>
              <a:t>in a Nutshell</a:t>
            </a:r>
            <a:endParaRPr sz="3200" i="1" dirty="0">
              <a:latin typeface="Calibri"/>
              <a:cs typeface="Calibri"/>
            </a:endParaRPr>
          </a:p>
        </p:txBody>
      </p:sp>
      <p:sp>
        <p:nvSpPr>
          <p:cNvPr id="3" name="object 3"/>
          <p:cNvSpPr txBox="1"/>
          <p:nvPr/>
        </p:nvSpPr>
        <p:spPr>
          <a:xfrm>
            <a:off x="706582" y="1905000"/>
            <a:ext cx="8257309" cy="4478149"/>
          </a:xfrm>
          <a:prstGeom prst="rect">
            <a:avLst/>
          </a:prstGeom>
        </p:spPr>
        <p:txBody>
          <a:bodyPr vert="horz" wrap="square" lIns="0" tIns="0" rIns="0" bIns="0" rtlCol="0">
            <a:spAutoFit/>
          </a:bodyPr>
          <a:lstStyle/>
          <a:p>
            <a:pPr marL="355600" indent="-342900">
              <a:buFont typeface="Wingdings" panose="05000000000000000000" pitchFamily="2" charset="2"/>
              <a:buChar char="q"/>
              <a:tabLst>
                <a:tab pos="355600" algn="l"/>
              </a:tabLst>
            </a:pPr>
            <a:r>
              <a:rPr lang="en-GB" sz="2400" spc="-10" dirty="0">
                <a:cs typeface="Calibri"/>
              </a:rPr>
              <a:t>Very focussed on unique mission and vision:</a:t>
            </a:r>
          </a:p>
          <a:p>
            <a:pPr marL="719138" indent="-358775">
              <a:buFont typeface="Courier New" panose="02070309020205020404" pitchFamily="49" charset="0"/>
              <a:buChar char="o"/>
              <a:tabLst>
                <a:tab pos="719138" algn="l"/>
              </a:tabLst>
            </a:pPr>
            <a:r>
              <a:rPr lang="en-GB" sz="2400" spc="-10" dirty="0">
                <a:solidFill>
                  <a:srgbClr val="FF0000"/>
                </a:solidFill>
                <a:cs typeface="Calibri"/>
              </a:rPr>
              <a:t>weekly “Foundation Hour”; </a:t>
            </a:r>
          </a:p>
          <a:p>
            <a:pPr marL="719138" indent="-358775">
              <a:spcBef>
                <a:spcPts val="600"/>
              </a:spcBef>
              <a:buFont typeface="Courier New" panose="02070309020205020404" pitchFamily="49" charset="0"/>
              <a:buChar char="o"/>
              <a:tabLst>
                <a:tab pos="719138" algn="l"/>
              </a:tabLst>
            </a:pPr>
            <a:r>
              <a:rPr lang="en-GB" sz="2400" dirty="0">
                <a:solidFill>
                  <a:srgbClr val="FF0000"/>
                </a:solidFill>
              </a:rPr>
              <a:t>aim to fulfil Newman’s concept of a “collegium”</a:t>
            </a:r>
          </a:p>
          <a:p>
            <a:pPr marL="1079500" indent="-360363">
              <a:spcBef>
                <a:spcPts val="600"/>
              </a:spcBef>
              <a:buFont typeface="Wingdings" panose="05000000000000000000" pitchFamily="2" charset="2"/>
              <a:buChar char="§"/>
              <a:tabLst>
                <a:tab pos="1079500" algn="l"/>
              </a:tabLst>
            </a:pPr>
            <a:r>
              <a:rPr lang="en-GB" sz="2000" dirty="0">
                <a:solidFill>
                  <a:srgbClr val="0070C0"/>
                </a:solidFill>
              </a:rPr>
              <a:t>an academic community of scholars providing a nurturing environment to stimulate and foster the scholarly advancement of all its students, working with and through them to create participants in learning (rather than recipients of learning) and to engender personalised learning (rather than mass teaching);</a:t>
            </a:r>
          </a:p>
          <a:p>
            <a:pPr marL="719138" indent="-358775">
              <a:spcBef>
                <a:spcPts val="600"/>
              </a:spcBef>
              <a:buFont typeface="Courier New" panose="02070309020205020404" pitchFamily="49" charset="0"/>
              <a:buChar char="o"/>
              <a:tabLst>
                <a:tab pos="1079500" algn="l"/>
              </a:tabLst>
            </a:pPr>
            <a:r>
              <a:rPr lang="en-GB" sz="2400" dirty="0">
                <a:solidFill>
                  <a:srgbClr val="FF0000"/>
                </a:solidFill>
              </a:rPr>
              <a:t>collaboration with institutions sharing comparable vision, </a:t>
            </a:r>
          </a:p>
          <a:p>
            <a:pPr marL="1079500" indent="-360363">
              <a:buFont typeface="Wingdings" panose="05000000000000000000" pitchFamily="2" charset="2"/>
              <a:buChar char="§"/>
              <a:tabLst>
                <a:tab pos="1079500" algn="l"/>
              </a:tabLst>
            </a:pPr>
            <a:r>
              <a:rPr lang="en-GB" sz="2000" dirty="0">
                <a:solidFill>
                  <a:srgbClr val="0070C0"/>
                </a:solidFill>
              </a:rPr>
              <a:t>some courses delivered at Holy Cross Catholic 6</a:t>
            </a:r>
            <a:r>
              <a:rPr lang="en-GB" sz="2000" baseline="30000" dirty="0">
                <a:solidFill>
                  <a:srgbClr val="0070C0"/>
                </a:solidFill>
              </a:rPr>
              <a:t>th</a:t>
            </a:r>
            <a:r>
              <a:rPr lang="en-GB" sz="2000" dirty="0">
                <a:solidFill>
                  <a:srgbClr val="0070C0"/>
                </a:solidFill>
              </a:rPr>
              <a:t> form College in Bury</a:t>
            </a:r>
          </a:p>
          <a:p>
            <a:pPr marL="1079500" indent="-360363">
              <a:buFont typeface="Wingdings" panose="05000000000000000000" pitchFamily="2" charset="2"/>
              <a:buChar char="§"/>
              <a:tabLst>
                <a:tab pos="1079500" algn="l"/>
              </a:tabLst>
            </a:pPr>
            <a:r>
              <a:rPr lang="en-GB" sz="2000" dirty="0">
                <a:solidFill>
                  <a:srgbClr val="0070C0"/>
                </a:solidFill>
              </a:rPr>
              <a:t>Newman University and Maryvale Institute prepare students for Liverpool Hope research degrees.</a:t>
            </a:r>
            <a:r>
              <a:rPr lang="en-GB" sz="2000" dirty="0"/>
              <a:t> </a:t>
            </a:r>
            <a:endParaRPr sz="2000" dirty="0">
              <a:latin typeface="Calibri"/>
              <a:cs typeface="Calibri"/>
            </a:endParaRPr>
          </a:p>
        </p:txBody>
      </p:sp>
      <p:pic>
        <p:nvPicPr>
          <p:cNvPr id="1026" name="Picture 2" descr="Maths New Science Bui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01782"/>
            <a:ext cx="4943474" cy="119841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6457950" y="6356351"/>
            <a:ext cx="2057400" cy="365125"/>
          </a:xfrm>
        </p:spPr>
        <p:txBody>
          <a:bodyPr/>
          <a:lstStyle/>
          <a:p>
            <a:fld id="{B6F15528-21DE-4FAA-801E-634DDDAF4B2B}" type="slidenum">
              <a:rPr lang="en-GB" smtClean="0"/>
              <a:t>3</a:t>
            </a:fld>
            <a:endParaRPr lang="en-GB" dirty="0"/>
          </a:p>
        </p:txBody>
      </p:sp>
    </p:spTree>
    <p:extLst>
      <p:ext uri="{BB962C8B-B14F-4D97-AF65-F5344CB8AC3E}">
        <p14:creationId xmlns:p14="http://schemas.microsoft.com/office/powerpoint/2010/main" val="1449887296"/>
      </p:ext>
    </p:extLst>
  </p:cSld>
  <p:clrMapOvr>
    <a:masterClrMapping/>
  </p:clrMapOvr>
  <mc:AlternateContent xmlns:mc="http://schemas.openxmlformats.org/markup-compatibility/2006" xmlns:p14="http://schemas.microsoft.com/office/powerpoint/2010/main">
    <mc:Choice Requires="p14">
      <p:transition spd="slow" p14:dur="2000" advTm="106099"/>
    </mc:Choice>
    <mc:Fallback xmlns="">
      <p:transition spd="slow" advTm="10609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6582" y="508548"/>
            <a:ext cx="2840609" cy="984885"/>
          </a:xfrm>
          <a:prstGeom prst="rect">
            <a:avLst/>
          </a:prstGeom>
        </p:spPr>
        <p:txBody>
          <a:bodyPr vert="horz" wrap="square" lIns="0" tIns="0" rIns="0" bIns="0" rtlCol="0">
            <a:spAutoFit/>
          </a:bodyPr>
          <a:lstStyle/>
          <a:p>
            <a:pPr marL="12700">
              <a:lnSpc>
                <a:spcPct val="100000"/>
              </a:lnSpc>
            </a:pPr>
            <a:r>
              <a:rPr sz="3200" b="1" spc="-10" dirty="0">
                <a:latin typeface="Calibri"/>
                <a:cs typeface="Calibri"/>
              </a:rPr>
              <a:t>Liverpool </a:t>
            </a:r>
            <a:r>
              <a:rPr sz="3200" b="1" dirty="0">
                <a:latin typeface="Calibri"/>
                <a:cs typeface="Calibri"/>
              </a:rPr>
              <a:t>Hope: </a:t>
            </a:r>
            <a:r>
              <a:rPr lang="en-GB" sz="3200" b="1" i="1" dirty="0">
                <a:latin typeface="Calibri"/>
                <a:cs typeface="Calibri"/>
              </a:rPr>
              <a:t>in a Nutshell [d]</a:t>
            </a:r>
            <a:endParaRPr sz="3200" i="1" dirty="0">
              <a:latin typeface="Calibri"/>
              <a:cs typeface="Calibri"/>
            </a:endParaRPr>
          </a:p>
        </p:txBody>
      </p:sp>
      <p:sp>
        <p:nvSpPr>
          <p:cNvPr id="3" name="object 3"/>
          <p:cNvSpPr txBox="1"/>
          <p:nvPr/>
        </p:nvSpPr>
        <p:spPr>
          <a:xfrm>
            <a:off x="734290" y="2133600"/>
            <a:ext cx="8181109" cy="3277820"/>
          </a:xfrm>
          <a:prstGeom prst="rect">
            <a:avLst/>
          </a:prstGeom>
        </p:spPr>
        <p:txBody>
          <a:bodyPr vert="horz" wrap="square" lIns="0" tIns="0" rIns="0" bIns="0" rtlCol="0">
            <a:spAutoFit/>
          </a:bodyPr>
          <a:lstStyle/>
          <a:p>
            <a:pPr marL="355600" indent="-342900">
              <a:spcBef>
                <a:spcPts val="600"/>
              </a:spcBef>
              <a:buFont typeface="Wingdings" panose="05000000000000000000" pitchFamily="2" charset="2"/>
              <a:buChar char="q"/>
              <a:tabLst>
                <a:tab pos="355600" algn="l"/>
              </a:tabLst>
            </a:pPr>
            <a:r>
              <a:rPr lang="en-GB" sz="2400" spc="-10" dirty="0">
                <a:cs typeface="Calibri"/>
              </a:rPr>
              <a:t>Based at 2 attractive campuses in Liverpool:</a:t>
            </a:r>
          </a:p>
          <a:p>
            <a:pPr marL="808038" indent="-447675">
              <a:spcBef>
                <a:spcPts val="600"/>
              </a:spcBef>
              <a:buFont typeface="Courier New" panose="02070309020205020404" pitchFamily="49" charset="0"/>
              <a:buChar char="o"/>
              <a:tabLst>
                <a:tab pos="719138" algn="l"/>
              </a:tabLst>
            </a:pPr>
            <a:r>
              <a:rPr lang="en-GB" sz="2400" spc="-10" dirty="0">
                <a:solidFill>
                  <a:srgbClr val="FF0000"/>
                </a:solidFill>
                <a:cs typeface="Calibri"/>
              </a:rPr>
              <a:t>Hope Park;</a:t>
            </a:r>
          </a:p>
          <a:p>
            <a:pPr marL="808038" indent="-447675">
              <a:spcBef>
                <a:spcPts val="600"/>
              </a:spcBef>
              <a:buFont typeface="Courier New" panose="02070309020205020404" pitchFamily="49" charset="0"/>
              <a:buChar char="o"/>
              <a:tabLst>
                <a:tab pos="719138" algn="l"/>
              </a:tabLst>
            </a:pPr>
            <a:r>
              <a:rPr lang="en-GB" sz="2400" spc="-10" dirty="0">
                <a:solidFill>
                  <a:srgbClr val="FF0000"/>
                </a:solidFill>
                <a:cs typeface="Calibri"/>
              </a:rPr>
              <a:t>Creative Campus [</a:t>
            </a:r>
            <a:r>
              <a:rPr lang="en-GB" sz="2400" i="1" spc="-10" dirty="0">
                <a:solidFill>
                  <a:srgbClr val="FF0000"/>
                </a:solidFill>
                <a:cs typeface="Calibri"/>
              </a:rPr>
              <a:t>Creative and Performing Arts</a:t>
            </a:r>
            <a:r>
              <a:rPr lang="en-GB" sz="2400" spc="-10" dirty="0">
                <a:solidFill>
                  <a:srgbClr val="FF0000"/>
                </a:solidFill>
                <a:cs typeface="Calibri"/>
              </a:rPr>
              <a:t>].</a:t>
            </a:r>
          </a:p>
          <a:p>
            <a:pPr marL="355600" indent="-342900">
              <a:spcBef>
                <a:spcPts val="600"/>
              </a:spcBef>
              <a:buFont typeface="Wingdings" panose="05000000000000000000" pitchFamily="2" charset="2"/>
              <a:buChar char="q"/>
              <a:tabLst>
                <a:tab pos="355600" algn="l"/>
              </a:tabLst>
            </a:pPr>
            <a:endParaRPr lang="en-GB" sz="1000" spc="-10" dirty="0">
              <a:cs typeface="Calibri"/>
            </a:endParaRPr>
          </a:p>
          <a:p>
            <a:pPr marL="355600" indent="-342900">
              <a:spcBef>
                <a:spcPts val="600"/>
              </a:spcBef>
              <a:buFont typeface="Wingdings" panose="05000000000000000000" pitchFamily="2" charset="2"/>
              <a:buChar char="q"/>
              <a:tabLst>
                <a:tab pos="355600" algn="l"/>
              </a:tabLst>
            </a:pPr>
            <a:r>
              <a:rPr lang="en-GB" sz="2400" spc="-10" dirty="0">
                <a:cs typeface="Calibri"/>
              </a:rPr>
              <a:t>Deliberately remained small – 5200 FTE:</a:t>
            </a:r>
          </a:p>
          <a:p>
            <a:pPr marL="12700">
              <a:spcBef>
                <a:spcPts val="600"/>
              </a:spcBef>
              <a:tabLst>
                <a:tab pos="355600" algn="l"/>
              </a:tabLst>
            </a:pPr>
            <a:r>
              <a:rPr lang="en-GB" sz="2400" spc="-10" dirty="0">
                <a:cs typeface="Calibri"/>
              </a:rPr>
              <a:t>~4400 undergraduate;</a:t>
            </a:r>
          </a:p>
          <a:p>
            <a:pPr marL="12700">
              <a:spcBef>
                <a:spcPts val="600"/>
              </a:spcBef>
              <a:tabLst>
                <a:tab pos="355600" algn="l"/>
              </a:tabLst>
            </a:pPr>
            <a:r>
              <a:rPr lang="en-GB" sz="2400" spc="-10" dirty="0">
                <a:cs typeface="Calibri"/>
              </a:rPr>
              <a:t>~1350 taught postgrad [incl. graduate initial teacher training];</a:t>
            </a:r>
          </a:p>
          <a:p>
            <a:pPr marL="12700">
              <a:spcBef>
                <a:spcPts val="600"/>
              </a:spcBef>
              <a:tabLst>
                <a:tab pos="355600" algn="l"/>
              </a:tabLst>
            </a:pPr>
            <a:r>
              <a:rPr lang="en-GB" sz="2400" spc="-10" dirty="0">
                <a:cs typeface="Calibri"/>
              </a:rPr>
              <a:t>~140 postgraduate research;</a:t>
            </a:r>
          </a:p>
        </p:txBody>
      </p:sp>
      <p:pic>
        <p:nvPicPr>
          <p:cNvPr id="1026" name="Picture 2" descr="Maths New Science Bui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01782"/>
            <a:ext cx="4943474" cy="119841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6457950" y="6356351"/>
            <a:ext cx="2057400" cy="365125"/>
          </a:xfrm>
        </p:spPr>
        <p:txBody>
          <a:bodyPr/>
          <a:lstStyle/>
          <a:p>
            <a:fld id="{B6F15528-21DE-4FAA-801E-634DDDAF4B2B}" type="slidenum">
              <a:rPr lang="en-GB" smtClean="0"/>
              <a:t>4</a:t>
            </a:fld>
            <a:endParaRPr lang="en-GB" dirty="0"/>
          </a:p>
        </p:txBody>
      </p:sp>
    </p:spTree>
    <p:extLst>
      <p:ext uri="{BB962C8B-B14F-4D97-AF65-F5344CB8AC3E}">
        <p14:creationId xmlns:p14="http://schemas.microsoft.com/office/powerpoint/2010/main" val="49676732"/>
      </p:ext>
    </p:extLst>
  </p:cSld>
  <p:clrMapOvr>
    <a:masterClrMapping/>
  </p:clrMapOvr>
  <mc:AlternateContent xmlns:mc="http://schemas.openxmlformats.org/markup-compatibility/2006" xmlns:p14="http://schemas.microsoft.com/office/powerpoint/2010/main">
    <mc:Choice Requires="p14">
      <p:transition spd="slow" p14:dur="2000" advTm="66888"/>
    </mc:Choice>
    <mc:Fallback xmlns="">
      <p:transition spd="slow" advTm="6688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6582" y="508548"/>
            <a:ext cx="2840609" cy="984885"/>
          </a:xfrm>
          <a:prstGeom prst="rect">
            <a:avLst/>
          </a:prstGeom>
        </p:spPr>
        <p:txBody>
          <a:bodyPr vert="horz" wrap="square" lIns="0" tIns="0" rIns="0" bIns="0" rtlCol="0">
            <a:spAutoFit/>
          </a:bodyPr>
          <a:lstStyle/>
          <a:p>
            <a:pPr marL="12700">
              <a:lnSpc>
                <a:spcPct val="100000"/>
              </a:lnSpc>
            </a:pPr>
            <a:r>
              <a:rPr lang="en-GB" sz="3200" b="1" spc="-10" dirty="0">
                <a:latin typeface="Calibri"/>
                <a:cs typeface="Calibri"/>
              </a:rPr>
              <a:t>Our Courses:</a:t>
            </a:r>
            <a:r>
              <a:rPr sz="3200" b="1" spc="-10" dirty="0">
                <a:latin typeface="Calibri"/>
                <a:cs typeface="Calibri"/>
              </a:rPr>
              <a:t> </a:t>
            </a:r>
            <a:r>
              <a:rPr sz="3200" b="1" dirty="0">
                <a:latin typeface="Calibri"/>
                <a:cs typeface="Calibri"/>
              </a:rPr>
              <a:t> </a:t>
            </a:r>
            <a:br>
              <a:rPr lang="en-GB" sz="3200" b="1" dirty="0">
                <a:latin typeface="Calibri"/>
                <a:cs typeface="Calibri"/>
              </a:rPr>
            </a:br>
            <a:r>
              <a:rPr lang="en-GB" sz="3200" b="1" i="1" dirty="0">
                <a:latin typeface="Calibri"/>
                <a:cs typeface="Calibri"/>
              </a:rPr>
              <a:t>in a Nutshell</a:t>
            </a:r>
            <a:endParaRPr sz="3200" i="1" dirty="0">
              <a:latin typeface="Calibri"/>
              <a:cs typeface="Calibri"/>
            </a:endParaRPr>
          </a:p>
        </p:txBody>
      </p:sp>
      <p:sp>
        <p:nvSpPr>
          <p:cNvPr id="3" name="object 3"/>
          <p:cNvSpPr txBox="1"/>
          <p:nvPr/>
        </p:nvSpPr>
        <p:spPr>
          <a:xfrm>
            <a:off x="734291" y="2133600"/>
            <a:ext cx="7924800" cy="4231928"/>
          </a:xfrm>
          <a:prstGeom prst="rect">
            <a:avLst/>
          </a:prstGeom>
        </p:spPr>
        <p:txBody>
          <a:bodyPr vert="horz" wrap="square" lIns="0" tIns="0" rIns="0" bIns="0" rtlCol="0">
            <a:spAutoFit/>
          </a:bodyPr>
          <a:lstStyle/>
          <a:p>
            <a:pPr marL="360363" indent="-360363">
              <a:spcBef>
                <a:spcPts val="600"/>
              </a:spcBef>
              <a:buFont typeface="Wingdings" panose="05000000000000000000" pitchFamily="2" charset="2"/>
              <a:buChar char="q"/>
              <a:tabLst>
                <a:tab pos="360363" algn="l"/>
              </a:tabLst>
            </a:pPr>
            <a:r>
              <a:rPr lang="en-GB" sz="2400" spc="-10" dirty="0">
                <a:cs typeface="Calibri"/>
              </a:rPr>
              <a:t>Undergraduate:</a:t>
            </a:r>
          </a:p>
          <a:p>
            <a:pPr marL="719138" indent="-358775">
              <a:spcBef>
                <a:spcPts val="600"/>
              </a:spcBef>
              <a:buFont typeface="Courier New" panose="02070309020205020404" pitchFamily="49" charset="0"/>
              <a:buChar char="o"/>
              <a:tabLst>
                <a:tab pos="719138" algn="l"/>
              </a:tabLst>
            </a:pPr>
            <a:r>
              <a:rPr lang="en-GB" sz="2400" spc="-10" dirty="0">
                <a:solidFill>
                  <a:srgbClr val="FF0000"/>
                </a:solidFill>
                <a:cs typeface="Calibri"/>
              </a:rPr>
              <a:t>53% single honours;</a:t>
            </a:r>
          </a:p>
          <a:p>
            <a:pPr marL="719138" indent="-358775">
              <a:spcBef>
                <a:spcPts val="600"/>
              </a:spcBef>
              <a:buFont typeface="Courier New" panose="02070309020205020404" pitchFamily="49" charset="0"/>
              <a:buChar char="o"/>
              <a:tabLst>
                <a:tab pos="719138" algn="l"/>
              </a:tabLst>
            </a:pPr>
            <a:r>
              <a:rPr lang="en-GB" sz="2400" spc="-10" dirty="0">
                <a:solidFill>
                  <a:srgbClr val="FF0000"/>
                </a:solidFill>
                <a:cs typeface="Calibri"/>
              </a:rPr>
              <a:t>39% combined honours;</a:t>
            </a:r>
          </a:p>
          <a:p>
            <a:pPr marL="719138" indent="-358775">
              <a:spcBef>
                <a:spcPts val="600"/>
              </a:spcBef>
              <a:buFont typeface="Courier New" panose="02070309020205020404" pitchFamily="49" charset="0"/>
              <a:buChar char="o"/>
              <a:tabLst>
                <a:tab pos="719138" algn="l"/>
              </a:tabLst>
            </a:pPr>
            <a:r>
              <a:rPr lang="en-GB" sz="2400" spc="-10" dirty="0">
                <a:solidFill>
                  <a:srgbClr val="FF0000"/>
                </a:solidFill>
                <a:cs typeface="Calibri"/>
              </a:rPr>
              <a:t>8% initial teacher education.</a:t>
            </a:r>
          </a:p>
          <a:p>
            <a:pPr marL="360363">
              <a:spcBef>
                <a:spcPts val="600"/>
              </a:spcBef>
              <a:tabLst>
                <a:tab pos="719138" algn="l"/>
              </a:tabLst>
            </a:pPr>
            <a:r>
              <a:rPr lang="en-GB" sz="2400" dirty="0"/>
              <a:t>The proportion of Hope students selecting a combined honours route is significantly above the UCAS national average of 9%. </a:t>
            </a:r>
            <a:endParaRPr lang="en-GB" sz="2400" spc="-10" dirty="0">
              <a:cs typeface="Calibri"/>
            </a:endParaRPr>
          </a:p>
          <a:p>
            <a:pPr marL="355600" indent="-342900">
              <a:spcBef>
                <a:spcPts val="600"/>
              </a:spcBef>
              <a:buFont typeface="Wingdings" panose="05000000000000000000" pitchFamily="2" charset="2"/>
              <a:buChar char="q"/>
              <a:tabLst>
                <a:tab pos="355600" algn="l"/>
              </a:tabLst>
            </a:pPr>
            <a:r>
              <a:rPr lang="en-GB" sz="2400" spc="-10" dirty="0">
                <a:cs typeface="Calibri"/>
              </a:rPr>
              <a:t>Taught postgraduate:</a:t>
            </a:r>
          </a:p>
          <a:p>
            <a:pPr marL="719138" indent="-358775">
              <a:spcBef>
                <a:spcPts val="600"/>
              </a:spcBef>
              <a:buFont typeface="Courier New" panose="02070309020205020404" pitchFamily="49" charset="0"/>
              <a:buChar char="o"/>
              <a:tabLst>
                <a:tab pos="719138" algn="l"/>
              </a:tabLst>
            </a:pPr>
            <a:r>
              <a:rPr lang="en-GB" sz="2400" spc="-10" dirty="0">
                <a:solidFill>
                  <a:srgbClr val="FF0000"/>
                </a:solidFill>
                <a:cs typeface="Calibri"/>
              </a:rPr>
              <a:t>48% Masters etc;</a:t>
            </a:r>
          </a:p>
          <a:p>
            <a:pPr marL="719138" indent="-358775">
              <a:spcBef>
                <a:spcPts val="600"/>
              </a:spcBef>
              <a:buFont typeface="Courier New" panose="02070309020205020404" pitchFamily="49" charset="0"/>
              <a:buChar char="o"/>
              <a:tabLst>
                <a:tab pos="719138" algn="l"/>
              </a:tabLst>
            </a:pPr>
            <a:r>
              <a:rPr lang="en-GB" sz="2400" spc="-10" dirty="0">
                <a:solidFill>
                  <a:srgbClr val="FF0000"/>
                </a:solidFill>
                <a:cs typeface="Calibri"/>
              </a:rPr>
              <a:t>52% PGCE etc. </a:t>
            </a:r>
          </a:p>
        </p:txBody>
      </p:sp>
      <p:pic>
        <p:nvPicPr>
          <p:cNvPr id="1026" name="Picture 2" descr="Maths New Science Bui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01782"/>
            <a:ext cx="4943474" cy="119841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6457950" y="6356351"/>
            <a:ext cx="2057400" cy="365125"/>
          </a:xfrm>
        </p:spPr>
        <p:txBody>
          <a:bodyPr/>
          <a:lstStyle/>
          <a:p>
            <a:fld id="{B6F15528-21DE-4FAA-801E-634DDDAF4B2B}" type="slidenum">
              <a:rPr lang="en-GB" smtClean="0"/>
              <a:t>5</a:t>
            </a:fld>
            <a:endParaRPr lang="en-GB" dirty="0"/>
          </a:p>
        </p:txBody>
      </p:sp>
    </p:spTree>
    <p:extLst>
      <p:ext uri="{BB962C8B-B14F-4D97-AF65-F5344CB8AC3E}">
        <p14:creationId xmlns:p14="http://schemas.microsoft.com/office/powerpoint/2010/main" val="2834677856"/>
      </p:ext>
    </p:extLst>
  </p:cSld>
  <p:clrMapOvr>
    <a:masterClrMapping/>
  </p:clrMapOvr>
  <mc:AlternateContent xmlns:mc="http://schemas.openxmlformats.org/markup-compatibility/2006" xmlns:p14="http://schemas.microsoft.com/office/powerpoint/2010/main">
    <mc:Choice Requires="p14">
      <p:transition spd="slow" p14:dur="2000" advTm="69068"/>
    </mc:Choice>
    <mc:Fallback xmlns="">
      <p:transition spd="slow" advTm="6906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A8F0A-9834-4F4F-95A9-B9692D8A3F2A}"/>
              </a:ext>
            </a:extLst>
          </p:cNvPr>
          <p:cNvSpPr>
            <a:spLocks noGrp="1"/>
          </p:cNvSpPr>
          <p:nvPr>
            <p:ph type="title"/>
          </p:nvPr>
        </p:nvSpPr>
        <p:spPr/>
        <p:txBody>
          <a:bodyPr/>
          <a:lstStyle/>
          <a:p>
            <a:r>
              <a:rPr lang="en-GB" b="1" dirty="0">
                <a:solidFill>
                  <a:srgbClr val="0070C0"/>
                </a:solidFill>
              </a:rPr>
              <a:t>Distinctiveness</a:t>
            </a:r>
          </a:p>
        </p:txBody>
      </p:sp>
      <p:sp>
        <p:nvSpPr>
          <p:cNvPr id="3" name="Content Placeholder 2">
            <a:extLst>
              <a:ext uri="{FF2B5EF4-FFF2-40B4-BE49-F238E27FC236}">
                <a16:creationId xmlns:a16="http://schemas.microsoft.com/office/drawing/2014/main" id="{4650C15B-0980-4A80-B0EC-C09D4E1601B3}"/>
              </a:ext>
            </a:extLst>
          </p:cNvPr>
          <p:cNvSpPr>
            <a:spLocks noGrp="1"/>
          </p:cNvSpPr>
          <p:nvPr>
            <p:ph idx="1"/>
          </p:nvPr>
        </p:nvSpPr>
        <p:spPr/>
        <p:txBody>
          <a:bodyPr>
            <a:normAutofit/>
          </a:bodyPr>
          <a:lstStyle/>
          <a:p>
            <a:r>
              <a:rPr lang="en-GB" dirty="0"/>
              <a:t>Hope has a distinctive cohort shape, with a significant majority of female students. </a:t>
            </a:r>
          </a:p>
          <a:p>
            <a:r>
              <a:rPr lang="en-GB" dirty="0"/>
              <a:t>The University is an inclusive and diverse community that consistently exceeds its benchmarks for recruiting students with a disability, or from areas of high deprivation and low participation. The interventions detailed in the Access and Participation Plan are designed to ensure the success of students in these groups at Hope.</a:t>
            </a:r>
          </a:p>
          <a:p>
            <a:endParaRPr lang="en-GB" dirty="0"/>
          </a:p>
        </p:txBody>
      </p:sp>
      <p:sp>
        <p:nvSpPr>
          <p:cNvPr id="4" name="Slide Number Placeholder 3">
            <a:extLst>
              <a:ext uri="{FF2B5EF4-FFF2-40B4-BE49-F238E27FC236}">
                <a16:creationId xmlns:a16="http://schemas.microsoft.com/office/drawing/2014/main" id="{6F54D1A2-4A72-48E8-8533-7978A8AC7C17}"/>
              </a:ext>
            </a:extLst>
          </p:cNvPr>
          <p:cNvSpPr>
            <a:spLocks noGrp="1"/>
          </p:cNvSpPr>
          <p:nvPr>
            <p:ph type="sldNum" sz="quarter" idx="12"/>
          </p:nvPr>
        </p:nvSpPr>
        <p:spPr/>
        <p:txBody>
          <a:bodyPr/>
          <a:lstStyle/>
          <a:p>
            <a:fld id="{B6F15528-21DE-4FAA-801E-634DDDAF4B2B}" type="slidenum">
              <a:rPr lang="en-GB" smtClean="0"/>
              <a:pPr/>
              <a:t>6</a:t>
            </a:fld>
            <a:endParaRPr lang="en-GB" dirty="0"/>
          </a:p>
        </p:txBody>
      </p:sp>
    </p:spTree>
    <p:extLst>
      <p:ext uri="{BB962C8B-B14F-4D97-AF65-F5344CB8AC3E}">
        <p14:creationId xmlns:p14="http://schemas.microsoft.com/office/powerpoint/2010/main" val="2978458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508548"/>
            <a:ext cx="3276600" cy="984885"/>
          </a:xfrm>
          <a:prstGeom prst="rect">
            <a:avLst/>
          </a:prstGeom>
        </p:spPr>
        <p:txBody>
          <a:bodyPr vert="horz" wrap="square" lIns="0" tIns="0" rIns="0" bIns="0" rtlCol="0">
            <a:spAutoFit/>
          </a:bodyPr>
          <a:lstStyle/>
          <a:p>
            <a:pPr marL="12700">
              <a:lnSpc>
                <a:spcPct val="100000"/>
              </a:lnSpc>
            </a:pPr>
            <a:r>
              <a:rPr lang="en-GB" sz="3200" b="1" spc="-10" dirty="0">
                <a:latin typeface="Calibri"/>
                <a:cs typeface="Calibri"/>
              </a:rPr>
              <a:t>Our Courses:</a:t>
            </a:r>
            <a:r>
              <a:rPr sz="3200" b="1" spc="-10" dirty="0">
                <a:latin typeface="Calibri"/>
                <a:cs typeface="Calibri"/>
              </a:rPr>
              <a:t> </a:t>
            </a:r>
            <a:r>
              <a:rPr sz="3200" b="1" dirty="0">
                <a:latin typeface="Calibri"/>
                <a:cs typeface="Calibri"/>
              </a:rPr>
              <a:t> </a:t>
            </a:r>
            <a:br>
              <a:rPr lang="en-GB" sz="3200" b="1" dirty="0">
                <a:latin typeface="Calibri"/>
                <a:cs typeface="Calibri"/>
              </a:rPr>
            </a:br>
            <a:r>
              <a:rPr lang="en-GB" sz="3200" b="1" i="1" dirty="0">
                <a:latin typeface="Calibri"/>
                <a:cs typeface="Calibri"/>
              </a:rPr>
              <a:t>undergraduate [a]</a:t>
            </a:r>
            <a:endParaRPr sz="3200" i="1" dirty="0">
              <a:latin typeface="Calibri"/>
              <a:cs typeface="Calibri"/>
            </a:endParaRPr>
          </a:p>
        </p:txBody>
      </p:sp>
      <p:sp>
        <p:nvSpPr>
          <p:cNvPr id="3" name="object 3"/>
          <p:cNvSpPr txBox="1"/>
          <p:nvPr/>
        </p:nvSpPr>
        <p:spPr>
          <a:xfrm>
            <a:off x="304800" y="2081744"/>
            <a:ext cx="8534400" cy="3847207"/>
          </a:xfrm>
          <a:prstGeom prst="rect">
            <a:avLst/>
          </a:prstGeom>
        </p:spPr>
        <p:txBody>
          <a:bodyPr vert="horz" wrap="square" lIns="0" tIns="0" rIns="0" bIns="0" rtlCol="0">
            <a:spAutoFit/>
          </a:bodyPr>
          <a:lstStyle/>
          <a:p>
            <a:pPr marL="355600" indent="-342900">
              <a:spcBef>
                <a:spcPts val="600"/>
              </a:spcBef>
              <a:buFont typeface="Wingdings" panose="05000000000000000000" pitchFamily="2" charset="2"/>
              <a:buChar char="q"/>
              <a:tabLst>
                <a:tab pos="355600" algn="l"/>
              </a:tabLst>
            </a:pPr>
            <a:r>
              <a:rPr lang="en-GB" sz="2400" spc="-114" dirty="0">
                <a:cs typeface="Calibri"/>
              </a:rPr>
              <a:t>Not modular or semesterised:</a:t>
            </a:r>
          </a:p>
          <a:p>
            <a:pPr marL="719138" indent="-358775">
              <a:spcBef>
                <a:spcPts val="600"/>
              </a:spcBef>
              <a:buFont typeface="Arial" panose="020B0604020202020204" pitchFamily="34" charset="0"/>
              <a:buChar char="•"/>
              <a:tabLst>
                <a:tab pos="355600" algn="l"/>
              </a:tabLst>
            </a:pPr>
            <a:r>
              <a:rPr lang="en-GB" sz="2400" spc="-114" dirty="0">
                <a:solidFill>
                  <a:srgbClr val="FF0000"/>
                </a:solidFill>
                <a:cs typeface="Calibri"/>
              </a:rPr>
              <a:t>aim to </a:t>
            </a:r>
            <a:r>
              <a:rPr lang="en-GB" sz="2400" spc="-15" dirty="0">
                <a:solidFill>
                  <a:srgbClr val="FF0000"/>
                </a:solidFill>
                <a:cs typeface="Calibri"/>
              </a:rPr>
              <a:t>move </a:t>
            </a:r>
            <a:r>
              <a:rPr lang="en-GB" sz="2400" spc="-10" dirty="0">
                <a:solidFill>
                  <a:srgbClr val="FF0000"/>
                </a:solidFill>
                <a:cs typeface="Calibri"/>
              </a:rPr>
              <a:t>beyond fragmentation </a:t>
            </a:r>
            <a:r>
              <a:rPr lang="en-GB" sz="2400" spc="-5" dirty="0">
                <a:solidFill>
                  <a:srgbClr val="FF0000"/>
                </a:solidFill>
                <a:cs typeface="Calibri"/>
              </a:rPr>
              <a:t>of </a:t>
            </a:r>
            <a:r>
              <a:rPr lang="en-GB" sz="2400" dirty="0">
                <a:solidFill>
                  <a:srgbClr val="FF0000"/>
                </a:solidFill>
                <a:cs typeface="Calibri"/>
              </a:rPr>
              <a:t>learning </a:t>
            </a:r>
            <a:r>
              <a:rPr lang="en-GB" sz="2400" spc="-10" dirty="0">
                <a:solidFill>
                  <a:srgbClr val="FF0000"/>
                </a:solidFill>
                <a:cs typeface="Calibri"/>
              </a:rPr>
              <a:t>(often </a:t>
            </a:r>
            <a:r>
              <a:rPr lang="en-GB" sz="2400" spc="-5" dirty="0">
                <a:solidFill>
                  <a:srgbClr val="FF0000"/>
                </a:solidFill>
                <a:cs typeface="Calibri"/>
              </a:rPr>
              <a:t>associated  </a:t>
            </a:r>
            <a:r>
              <a:rPr lang="en-GB" sz="2400" dirty="0">
                <a:solidFill>
                  <a:srgbClr val="FF0000"/>
                </a:solidFill>
                <a:cs typeface="Calibri"/>
              </a:rPr>
              <a:t>with a modular </a:t>
            </a:r>
            <a:r>
              <a:rPr lang="en-GB" sz="2400" spc="-5" dirty="0">
                <a:solidFill>
                  <a:srgbClr val="FF0000"/>
                </a:solidFill>
                <a:cs typeface="Calibri"/>
              </a:rPr>
              <a:t>curriculum </a:t>
            </a:r>
            <a:r>
              <a:rPr lang="en-GB" sz="2400" spc="-10" dirty="0">
                <a:solidFill>
                  <a:srgbClr val="FF0000"/>
                </a:solidFill>
                <a:cs typeface="Calibri"/>
              </a:rPr>
              <a:t>structure) </a:t>
            </a:r>
            <a:r>
              <a:rPr lang="en-GB" sz="2400" spc="-15" dirty="0">
                <a:solidFill>
                  <a:srgbClr val="FF0000"/>
                </a:solidFill>
                <a:cs typeface="Calibri"/>
              </a:rPr>
              <a:t>to </a:t>
            </a:r>
            <a:r>
              <a:rPr lang="en-GB" sz="2400" spc="-10" dirty="0">
                <a:solidFill>
                  <a:srgbClr val="FF0000"/>
                </a:solidFill>
                <a:cs typeface="Calibri"/>
              </a:rPr>
              <a:t>having </a:t>
            </a:r>
            <a:r>
              <a:rPr lang="en-GB" sz="2400" dirty="0">
                <a:solidFill>
                  <a:srgbClr val="FF0000"/>
                </a:solidFill>
                <a:cs typeface="Calibri"/>
              </a:rPr>
              <a:t>a </a:t>
            </a:r>
            <a:r>
              <a:rPr lang="en-GB" sz="2400" spc="-10" dirty="0">
                <a:solidFill>
                  <a:srgbClr val="FF0000"/>
                </a:solidFill>
                <a:cs typeface="Calibri"/>
              </a:rPr>
              <a:t>rounded  formation </a:t>
            </a:r>
            <a:r>
              <a:rPr lang="en-GB" sz="2400" spc="-5" dirty="0">
                <a:solidFill>
                  <a:srgbClr val="FF0000"/>
                </a:solidFill>
                <a:cs typeface="Calibri"/>
              </a:rPr>
              <a:t>of </a:t>
            </a:r>
            <a:r>
              <a:rPr lang="en-GB" sz="2400" dirty="0">
                <a:solidFill>
                  <a:srgbClr val="FF0000"/>
                </a:solidFill>
                <a:cs typeface="Calibri"/>
              </a:rPr>
              <a:t>the </a:t>
            </a:r>
            <a:r>
              <a:rPr lang="en-GB" sz="2400" i="1" spc="-5" dirty="0">
                <a:solidFill>
                  <a:srgbClr val="FF0000"/>
                </a:solidFill>
                <a:cs typeface="Calibri"/>
              </a:rPr>
              <a:t>graduate </a:t>
            </a:r>
            <a:r>
              <a:rPr lang="en-GB" sz="2400" i="1" dirty="0">
                <a:solidFill>
                  <a:srgbClr val="FF0000"/>
                </a:solidFill>
                <a:cs typeface="Calibri"/>
              </a:rPr>
              <a:t>in the</a:t>
            </a:r>
            <a:r>
              <a:rPr lang="en-GB" sz="2400" i="1" spc="-75" dirty="0">
                <a:solidFill>
                  <a:srgbClr val="FF0000"/>
                </a:solidFill>
                <a:cs typeface="Calibri"/>
              </a:rPr>
              <a:t> </a:t>
            </a:r>
            <a:r>
              <a:rPr lang="en-GB" sz="2400" i="1" spc="-5" dirty="0">
                <a:solidFill>
                  <a:srgbClr val="FF0000"/>
                </a:solidFill>
                <a:cs typeface="Calibri"/>
              </a:rPr>
              <a:t>discipline;</a:t>
            </a:r>
          </a:p>
          <a:p>
            <a:pPr marL="719138" indent="-358775">
              <a:lnSpc>
                <a:spcPct val="100000"/>
              </a:lnSpc>
              <a:spcBef>
                <a:spcPts val="575"/>
              </a:spcBef>
              <a:buFont typeface="Arial"/>
              <a:buChar char="•"/>
              <a:tabLst>
                <a:tab pos="355600" algn="l"/>
              </a:tabLst>
            </a:pPr>
            <a:r>
              <a:rPr lang="en-GB" sz="2400" spc="-114" dirty="0">
                <a:solidFill>
                  <a:srgbClr val="FF0000"/>
                </a:solidFill>
                <a:cs typeface="Calibri"/>
              </a:rPr>
              <a:t>a</a:t>
            </a:r>
            <a:r>
              <a:rPr lang="en-GB" sz="2400" dirty="0">
                <a:solidFill>
                  <a:srgbClr val="FF0000"/>
                </a:solidFill>
                <a:cs typeface="Calibri"/>
              </a:rPr>
              <a:t>ll </a:t>
            </a:r>
            <a:r>
              <a:rPr lang="en-GB" sz="2400" spc="-10" dirty="0">
                <a:solidFill>
                  <a:srgbClr val="FF0000"/>
                </a:solidFill>
                <a:cs typeface="Calibri"/>
              </a:rPr>
              <a:t>students in a discipline </a:t>
            </a:r>
            <a:r>
              <a:rPr lang="en-GB" sz="2400" spc="-15" dirty="0">
                <a:solidFill>
                  <a:srgbClr val="FF0000"/>
                </a:solidFill>
                <a:cs typeface="Calibri"/>
              </a:rPr>
              <a:t>have, </a:t>
            </a:r>
            <a:r>
              <a:rPr lang="en-GB" sz="2400" dirty="0">
                <a:solidFill>
                  <a:srgbClr val="FF0000"/>
                </a:solidFill>
                <a:cs typeface="Calibri"/>
              </a:rPr>
              <a:t>as a minimum,</a:t>
            </a:r>
            <a:r>
              <a:rPr lang="en-GB" sz="2400" spc="90" dirty="0">
                <a:solidFill>
                  <a:srgbClr val="FF0000"/>
                </a:solidFill>
                <a:cs typeface="Calibri"/>
              </a:rPr>
              <a:t> </a:t>
            </a:r>
            <a:r>
              <a:rPr lang="en-GB" sz="2400" dirty="0">
                <a:solidFill>
                  <a:srgbClr val="FF0000"/>
                </a:solidFill>
                <a:cs typeface="Calibri"/>
              </a:rPr>
              <a:t>an </a:t>
            </a:r>
            <a:r>
              <a:rPr lang="en-GB" sz="2400" spc="-5" dirty="0">
                <a:solidFill>
                  <a:srgbClr val="FF0000"/>
                </a:solidFill>
                <a:cs typeface="Calibri"/>
              </a:rPr>
              <a:t>underpinning </a:t>
            </a:r>
            <a:r>
              <a:rPr lang="en-GB" sz="2400" spc="-10" dirty="0">
                <a:solidFill>
                  <a:srgbClr val="FF0000"/>
                </a:solidFill>
                <a:cs typeface="Calibri"/>
              </a:rPr>
              <a:t>common </a:t>
            </a:r>
            <a:r>
              <a:rPr lang="en-GB" sz="2400" spc="-5" dirty="0">
                <a:solidFill>
                  <a:srgbClr val="FF0000"/>
                </a:solidFill>
                <a:cs typeface="Calibri"/>
              </a:rPr>
              <a:t>experience </a:t>
            </a:r>
            <a:r>
              <a:rPr lang="en-GB" sz="2400" dirty="0">
                <a:solidFill>
                  <a:srgbClr val="FF0000"/>
                </a:solidFill>
                <a:cs typeface="Calibri"/>
              </a:rPr>
              <a:t>/ </a:t>
            </a:r>
            <a:r>
              <a:rPr lang="en-GB" sz="2400" spc="-15" dirty="0">
                <a:solidFill>
                  <a:srgbClr val="FF0000"/>
                </a:solidFill>
                <a:cs typeface="Calibri"/>
              </a:rPr>
              <a:t>pattern </a:t>
            </a:r>
            <a:r>
              <a:rPr lang="en-GB" sz="2400" spc="-5" dirty="0">
                <a:solidFill>
                  <a:srgbClr val="FF0000"/>
                </a:solidFill>
                <a:cs typeface="Calibri"/>
              </a:rPr>
              <a:t>of</a:t>
            </a:r>
            <a:r>
              <a:rPr lang="en-GB" sz="2400" spc="-20" dirty="0">
                <a:solidFill>
                  <a:srgbClr val="FF0000"/>
                </a:solidFill>
                <a:cs typeface="Calibri"/>
              </a:rPr>
              <a:t> </a:t>
            </a:r>
            <a:r>
              <a:rPr lang="en-GB" sz="2400" spc="-10" dirty="0">
                <a:solidFill>
                  <a:srgbClr val="FF0000"/>
                </a:solidFill>
                <a:cs typeface="Calibri"/>
              </a:rPr>
              <a:t>provision, so relatively few options – usually none before Level 6;</a:t>
            </a:r>
          </a:p>
          <a:p>
            <a:pPr marL="719138" indent="-358775">
              <a:buFont typeface="Arial" panose="020B0604020202020204" pitchFamily="34" charset="0"/>
              <a:buChar char="•"/>
            </a:pPr>
            <a:r>
              <a:rPr lang="en-GB" sz="2400" dirty="0">
                <a:solidFill>
                  <a:srgbClr val="FF0000"/>
                </a:solidFill>
                <a:cs typeface="Calibri"/>
              </a:rPr>
              <a:t>each level of study explicitly builds on the previous one;</a:t>
            </a:r>
          </a:p>
          <a:p>
            <a:pPr marL="719138" indent="-358775">
              <a:buFont typeface="Arial" panose="020B0604020202020204" pitchFamily="34" charset="0"/>
              <a:buChar char="•"/>
            </a:pPr>
            <a:r>
              <a:rPr lang="en-GB" sz="2400" dirty="0">
                <a:solidFill>
                  <a:srgbClr val="FF0000"/>
                </a:solidFill>
                <a:cs typeface="Calibri"/>
              </a:rPr>
              <a:t>all courses “year-long”, enabling assessments to require students to synthesise across the year.</a:t>
            </a:r>
            <a:endParaRPr lang="en-GB" sz="2400" spc="-10" dirty="0">
              <a:solidFill>
                <a:srgbClr val="FF0000"/>
              </a:solidFill>
              <a:cs typeface="Calibri"/>
            </a:endParaRPr>
          </a:p>
        </p:txBody>
      </p:sp>
      <p:pic>
        <p:nvPicPr>
          <p:cNvPr id="1026" name="Picture 2" descr="Maths New Science Bui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01782"/>
            <a:ext cx="4943474" cy="119841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6457950" y="6356351"/>
            <a:ext cx="2057400" cy="365125"/>
          </a:xfrm>
        </p:spPr>
        <p:txBody>
          <a:bodyPr/>
          <a:lstStyle/>
          <a:p>
            <a:fld id="{B6F15528-21DE-4FAA-801E-634DDDAF4B2B}" type="slidenum">
              <a:rPr lang="en-GB" smtClean="0"/>
              <a:t>7</a:t>
            </a:fld>
            <a:endParaRPr lang="en-GB" dirty="0"/>
          </a:p>
        </p:txBody>
      </p:sp>
    </p:spTree>
    <p:extLst>
      <p:ext uri="{BB962C8B-B14F-4D97-AF65-F5344CB8AC3E}">
        <p14:creationId xmlns:p14="http://schemas.microsoft.com/office/powerpoint/2010/main" val="907056687"/>
      </p:ext>
    </p:extLst>
  </p:cSld>
  <p:clrMapOvr>
    <a:masterClrMapping/>
  </p:clrMapOvr>
  <mc:AlternateContent xmlns:mc="http://schemas.openxmlformats.org/markup-compatibility/2006" xmlns:p14="http://schemas.microsoft.com/office/powerpoint/2010/main">
    <mc:Choice Requires="p14">
      <p:transition spd="slow" p14:dur="2000" advTm="103632"/>
    </mc:Choice>
    <mc:Fallback xmlns="">
      <p:transition spd="slow" advTm="10363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508548"/>
            <a:ext cx="3200400" cy="984885"/>
          </a:xfrm>
          <a:prstGeom prst="rect">
            <a:avLst/>
          </a:prstGeom>
        </p:spPr>
        <p:txBody>
          <a:bodyPr vert="horz" wrap="square" lIns="0" tIns="0" rIns="0" bIns="0" rtlCol="0">
            <a:spAutoFit/>
          </a:bodyPr>
          <a:lstStyle/>
          <a:p>
            <a:pPr marL="12700">
              <a:lnSpc>
                <a:spcPct val="100000"/>
              </a:lnSpc>
            </a:pPr>
            <a:r>
              <a:rPr lang="en-GB" sz="3200" b="1" spc="-10" dirty="0">
                <a:latin typeface="Calibri"/>
                <a:cs typeface="Calibri"/>
              </a:rPr>
              <a:t>Our Courses:</a:t>
            </a:r>
            <a:r>
              <a:rPr sz="3200" b="1" spc="-10" dirty="0">
                <a:latin typeface="Calibri"/>
                <a:cs typeface="Calibri"/>
              </a:rPr>
              <a:t> </a:t>
            </a:r>
            <a:r>
              <a:rPr sz="3200" b="1" dirty="0">
                <a:latin typeface="Calibri"/>
                <a:cs typeface="Calibri"/>
              </a:rPr>
              <a:t> </a:t>
            </a:r>
            <a:br>
              <a:rPr lang="en-GB" sz="3200" b="1" dirty="0">
                <a:latin typeface="Calibri"/>
                <a:cs typeface="Calibri"/>
              </a:rPr>
            </a:br>
            <a:r>
              <a:rPr lang="en-GB" sz="3200" b="1" i="1" dirty="0">
                <a:latin typeface="Calibri"/>
                <a:cs typeface="Calibri"/>
              </a:rPr>
              <a:t>undergraduate [b]</a:t>
            </a:r>
            <a:endParaRPr sz="3200" i="1" dirty="0">
              <a:latin typeface="Calibri"/>
              <a:cs typeface="Calibri"/>
            </a:endParaRPr>
          </a:p>
        </p:txBody>
      </p:sp>
      <p:sp>
        <p:nvSpPr>
          <p:cNvPr id="3" name="object 3"/>
          <p:cNvSpPr txBox="1"/>
          <p:nvPr/>
        </p:nvSpPr>
        <p:spPr>
          <a:xfrm>
            <a:off x="457200" y="1828800"/>
            <a:ext cx="8458199" cy="4985980"/>
          </a:xfrm>
          <a:prstGeom prst="rect">
            <a:avLst/>
          </a:prstGeom>
        </p:spPr>
        <p:txBody>
          <a:bodyPr vert="horz" wrap="square" lIns="0" tIns="0" rIns="0" bIns="0" rtlCol="0">
            <a:spAutoFit/>
          </a:bodyPr>
          <a:lstStyle/>
          <a:p>
            <a:pPr marL="355600" indent="-342900">
              <a:spcBef>
                <a:spcPts val="600"/>
              </a:spcBef>
              <a:buFont typeface="Wingdings" panose="05000000000000000000" pitchFamily="2" charset="2"/>
              <a:buChar char="q"/>
              <a:tabLst>
                <a:tab pos="355600" algn="l"/>
              </a:tabLst>
            </a:pPr>
            <a:r>
              <a:rPr lang="en-GB" sz="2400" spc="-114" dirty="0">
                <a:cs typeface="Calibri"/>
              </a:rPr>
              <a:t>Standard curriculum structure [some variations exist – see next slide]:</a:t>
            </a:r>
          </a:p>
          <a:p>
            <a:pPr marL="719138" indent="-358775">
              <a:spcBef>
                <a:spcPts val="600"/>
              </a:spcBef>
              <a:buFont typeface="Courier New" panose="02070309020205020404" pitchFamily="49" charset="0"/>
              <a:buChar char="o"/>
              <a:tabLst>
                <a:tab pos="719138" algn="l"/>
              </a:tabLst>
            </a:pPr>
            <a:r>
              <a:rPr lang="en-GB" sz="2000" spc="-114" dirty="0">
                <a:solidFill>
                  <a:srgbClr val="FF0000"/>
                </a:solidFill>
                <a:cs typeface="Calibri"/>
              </a:rPr>
              <a:t>Level 4 [“Certificate”  or “C”]</a:t>
            </a:r>
          </a:p>
          <a:p>
            <a:pPr marL="1079500" indent="-360363">
              <a:spcBef>
                <a:spcPts val="600"/>
              </a:spcBef>
              <a:buFont typeface="Wingdings" panose="05000000000000000000" pitchFamily="2" charset="2"/>
              <a:buChar char="§"/>
              <a:tabLst>
                <a:tab pos="1079500" algn="l"/>
              </a:tabLst>
            </a:pPr>
            <a:r>
              <a:rPr lang="en-GB" sz="2000" spc="-114" dirty="0">
                <a:solidFill>
                  <a:srgbClr val="0070C0"/>
                </a:solidFill>
                <a:cs typeface="Calibri"/>
              </a:rPr>
              <a:t>2 60-credit blocks [typically “Introduction to”….],</a:t>
            </a:r>
          </a:p>
          <a:p>
            <a:pPr marL="1079500" indent="-360363">
              <a:spcBef>
                <a:spcPts val="600"/>
              </a:spcBef>
              <a:buFont typeface="Wingdings" panose="05000000000000000000" pitchFamily="2" charset="2"/>
              <a:buChar char="§"/>
              <a:tabLst>
                <a:tab pos="1079500" algn="l"/>
              </a:tabLst>
            </a:pPr>
            <a:r>
              <a:rPr lang="en-GB" sz="2000" dirty="0">
                <a:solidFill>
                  <a:srgbClr val="0070C0"/>
                </a:solidFill>
                <a:cs typeface="Calibri"/>
              </a:rPr>
              <a:t>Single Honours: Two Core blocks;</a:t>
            </a:r>
          </a:p>
          <a:p>
            <a:pPr marL="1079500" indent="-360363">
              <a:spcBef>
                <a:spcPts val="600"/>
              </a:spcBef>
              <a:buFont typeface="Wingdings" panose="05000000000000000000" pitchFamily="2" charset="2"/>
              <a:buChar char="§"/>
              <a:tabLst>
                <a:tab pos="1079500" algn="l"/>
              </a:tabLst>
            </a:pPr>
            <a:r>
              <a:rPr lang="en-GB" sz="2000" dirty="0">
                <a:solidFill>
                  <a:srgbClr val="0070C0"/>
                </a:solidFill>
                <a:cs typeface="Calibri"/>
              </a:rPr>
              <a:t>Combined Honours: One Core block from each Subject.</a:t>
            </a:r>
          </a:p>
          <a:p>
            <a:pPr marL="719138" indent="-358775">
              <a:spcBef>
                <a:spcPts val="600"/>
              </a:spcBef>
              <a:buFont typeface="Courier New" panose="02070309020205020404" pitchFamily="49" charset="0"/>
              <a:buChar char="o"/>
              <a:tabLst>
                <a:tab pos="719138" algn="l"/>
              </a:tabLst>
            </a:pPr>
            <a:r>
              <a:rPr lang="en-GB" sz="2000" spc="-114" dirty="0">
                <a:solidFill>
                  <a:srgbClr val="FF0000"/>
                </a:solidFill>
                <a:cs typeface="Calibri"/>
              </a:rPr>
              <a:t>Level 5 [“Intermediate”  or “I”]</a:t>
            </a:r>
          </a:p>
          <a:p>
            <a:pPr marL="1079500" indent="-360363">
              <a:spcBef>
                <a:spcPts val="600"/>
              </a:spcBef>
              <a:buFont typeface="Wingdings" panose="05000000000000000000" pitchFamily="2" charset="2"/>
              <a:buChar char="§"/>
              <a:tabLst>
                <a:tab pos="1079500" algn="l"/>
              </a:tabLst>
            </a:pPr>
            <a:r>
              <a:rPr lang="en-GB" sz="2000" spc="-114" dirty="0">
                <a:solidFill>
                  <a:srgbClr val="0070C0"/>
                </a:solidFill>
                <a:cs typeface="Calibri"/>
              </a:rPr>
              <a:t>2 60-credit blocks [typically “Explorations in”….,], as for 4[C],</a:t>
            </a:r>
          </a:p>
          <a:p>
            <a:pPr marL="719138" indent="-358775">
              <a:spcBef>
                <a:spcPts val="600"/>
              </a:spcBef>
              <a:buFont typeface="Courier New" panose="02070309020205020404" pitchFamily="49" charset="0"/>
              <a:buChar char="o"/>
              <a:tabLst>
                <a:tab pos="719138" algn="l"/>
              </a:tabLst>
            </a:pPr>
            <a:r>
              <a:rPr lang="en-GB" sz="2000" spc="-114" dirty="0">
                <a:solidFill>
                  <a:srgbClr val="FF0000"/>
                </a:solidFill>
                <a:cs typeface="Calibri"/>
              </a:rPr>
              <a:t>Level 6 [“Honours”  or “H”]</a:t>
            </a:r>
          </a:p>
          <a:p>
            <a:pPr marL="1079500" indent="-360363">
              <a:spcBef>
                <a:spcPts val="600"/>
              </a:spcBef>
              <a:buFont typeface="Wingdings" panose="05000000000000000000" pitchFamily="2" charset="2"/>
              <a:buChar char="§"/>
              <a:tabLst>
                <a:tab pos="1079500" algn="l"/>
              </a:tabLst>
            </a:pPr>
            <a:r>
              <a:rPr lang="en-GB" sz="2000" spc="-114" dirty="0">
                <a:solidFill>
                  <a:srgbClr val="0070C0"/>
                </a:solidFill>
                <a:cs typeface="Calibri"/>
              </a:rPr>
              <a:t>2 45-credit blocks [typically “Advanced Studies in”….], as for 4[C],</a:t>
            </a:r>
          </a:p>
          <a:p>
            <a:pPr marL="1079500" indent="-360363">
              <a:spcBef>
                <a:spcPts val="600"/>
              </a:spcBef>
              <a:buFont typeface="Wingdings" panose="05000000000000000000" pitchFamily="2" charset="2"/>
              <a:buChar char="§"/>
              <a:tabLst>
                <a:tab pos="1079500" algn="l"/>
              </a:tabLst>
            </a:pPr>
            <a:r>
              <a:rPr lang="en-GB" sz="2000" dirty="0">
                <a:solidFill>
                  <a:srgbClr val="0070C0"/>
                </a:solidFill>
                <a:cs typeface="Calibri"/>
              </a:rPr>
              <a:t>1 30-credit research block made up of either: </a:t>
            </a:r>
            <a:endParaRPr lang="en-GB" sz="2000" spc="-114" dirty="0">
              <a:cs typeface="Calibri"/>
            </a:endParaRPr>
          </a:p>
          <a:p>
            <a:pPr marL="1439863" indent="-360363">
              <a:spcBef>
                <a:spcPts val="600"/>
              </a:spcBef>
              <a:buFont typeface="Wingdings" panose="05000000000000000000" pitchFamily="2" charset="2"/>
              <a:buChar char="ü"/>
              <a:tabLst>
                <a:tab pos="1439863" algn="l"/>
              </a:tabLst>
            </a:pPr>
            <a:r>
              <a:rPr lang="en-GB" sz="2000" dirty="0">
                <a:solidFill>
                  <a:srgbClr val="00B050"/>
                </a:solidFill>
                <a:cs typeface="Calibri"/>
              </a:rPr>
              <a:t>Single honours: Dissertation</a:t>
            </a:r>
          </a:p>
          <a:p>
            <a:pPr marL="1439863" indent="-360363">
              <a:spcBef>
                <a:spcPts val="600"/>
              </a:spcBef>
              <a:buFont typeface="Wingdings" panose="05000000000000000000" pitchFamily="2" charset="2"/>
              <a:buChar char="ü"/>
              <a:tabLst>
                <a:tab pos="1439863" algn="l"/>
              </a:tabLst>
            </a:pPr>
            <a:r>
              <a:rPr lang="en-GB" sz="2000" dirty="0">
                <a:solidFill>
                  <a:srgbClr val="00B050"/>
                </a:solidFill>
                <a:cs typeface="Calibri"/>
              </a:rPr>
              <a:t>Combined Honours: either 2 Research Projects or </a:t>
            </a:r>
          </a:p>
          <a:p>
            <a:pPr marL="1439863">
              <a:spcBef>
                <a:spcPts val="600"/>
              </a:spcBef>
              <a:tabLst>
                <a:tab pos="1439863" algn="l"/>
              </a:tabLst>
            </a:pPr>
            <a:r>
              <a:rPr lang="en-GB" sz="2000" dirty="0">
                <a:solidFill>
                  <a:srgbClr val="00B050"/>
                </a:solidFill>
                <a:cs typeface="Calibri"/>
              </a:rPr>
              <a:t>Integrated Dissertation combining both subjects.</a:t>
            </a:r>
            <a:endParaRPr lang="en-GB" sz="2000" spc="-114" dirty="0">
              <a:solidFill>
                <a:srgbClr val="FF0000"/>
              </a:solidFill>
              <a:cs typeface="Calibri"/>
            </a:endParaRPr>
          </a:p>
        </p:txBody>
      </p:sp>
      <p:pic>
        <p:nvPicPr>
          <p:cNvPr id="1026" name="Picture 2" descr="Maths New Science Bui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01782"/>
            <a:ext cx="4943474" cy="119841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6457950" y="6356351"/>
            <a:ext cx="2057400" cy="365125"/>
          </a:xfrm>
        </p:spPr>
        <p:txBody>
          <a:bodyPr/>
          <a:lstStyle/>
          <a:p>
            <a:fld id="{B6F15528-21DE-4FAA-801E-634DDDAF4B2B}" type="slidenum">
              <a:rPr lang="en-GB" smtClean="0"/>
              <a:t>8</a:t>
            </a:fld>
            <a:endParaRPr lang="en-GB" dirty="0"/>
          </a:p>
        </p:txBody>
      </p:sp>
    </p:spTree>
    <p:extLst>
      <p:ext uri="{BB962C8B-B14F-4D97-AF65-F5344CB8AC3E}">
        <p14:creationId xmlns:p14="http://schemas.microsoft.com/office/powerpoint/2010/main" val="1225470423"/>
      </p:ext>
    </p:extLst>
  </p:cSld>
  <p:clrMapOvr>
    <a:masterClrMapping/>
  </p:clrMapOvr>
  <mc:AlternateContent xmlns:mc="http://schemas.openxmlformats.org/markup-compatibility/2006" xmlns:p14="http://schemas.microsoft.com/office/powerpoint/2010/main">
    <mc:Choice Requires="p14">
      <p:transition spd="slow" p14:dur="2000" advTm="133248"/>
    </mc:Choice>
    <mc:Fallback xmlns="">
      <p:transition spd="slow" advTm="13324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508548"/>
            <a:ext cx="3089991" cy="984885"/>
          </a:xfrm>
          <a:prstGeom prst="rect">
            <a:avLst/>
          </a:prstGeom>
        </p:spPr>
        <p:txBody>
          <a:bodyPr vert="horz" wrap="square" lIns="0" tIns="0" rIns="0" bIns="0" rtlCol="0">
            <a:spAutoFit/>
          </a:bodyPr>
          <a:lstStyle/>
          <a:p>
            <a:pPr marL="12700">
              <a:lnSpc>
                <a:spcPct val="100000"/>
              </a:lnSpc>
            </a:pPr>
            <a:r>
              <a:rPr lang="en-GB" sz="3200" b="1" spc="-10" dirty="0">
                <a:latin typeface="Calibri"/>
                <a:cs typeface="Calibri"/>
              </a:rPr>
              <a:t>Our Courses:</a:t>
            </a:r>
            <a:r>
              <a:rPr sz="3200" b="1" spc="-10" dirty="0">
                <a:latin typeface="Calibri"/>
                <a:cs typeface="Calibri"/>
              </a:rPr>
              <a:t> </a:t>
            </a:r>
            <a:r>
              <a:rPr sz="3200" b="1" dirty="0">
                <a:latin typeface="Calibri"/>
                <a:cs typeface="Calibri"/>
              </a:rPr>
              <a:t> </a:t>
            </a:r>
            <a:br>
              <a:rPr lang="en-GB" sz="3200" b="1" dirty="0">
                <a:latin typeface="Calibri"/>
                <a:cs typeface="Calibri"/>
              </a:rPr>
            </a:br>
            <a:r>
              <a:rPr lang="en-GB" sz="3200" b="1" i="1" dirty="0">
                <a:latin typeface="Calibri"/>
                <a:cs typeface="Calibri"/>
              </a:rPr>
              <a:t>undergraduate [c]</a:t>
            </a:r>
            <a:endParaRPr sz="3200" i="1" dirty="0">
              <a:latin typeface="Calibri"/>
              <a:cs typeface="Calibri"/>
            </a:endParaRPr>
          </a:p>
        </p:txBody>
      </p:sp>
      <p:sp>
        <p:nvSpPr>
          <p:cNvPr id="3" name="object 3"/>
          <p:cNvSpPr txBox="1"/>
          <p:nvPr/>
        </p:nvSpPr>
        <p:spPr>
          <a:xfrm>
            <a:off x="304801" y="1981200"/>
            <a:ext cx="8305800" cy="3370153"/>
          </a:xfrm>
          <a:prstGeom prst="rect">
            <a:avLst/>
          </a:prstGeom>
        </p:spPr>
        <p:txBody>
          <a:bodyPr vert="horz" wrap="square" lIns="0" tIns="0" rIns="0" bIns="0" rtlCol="0">
            <a:spAutoFit/>
          </a:bodyPr>
          <a:lstStyle/>
          <a:p>
            <a:pPr marL="355600" indent="-342900">
              <a:spcBef>
                <a:spcPts val="600"/>
              </a:spcBef>
              <a:buFont typeface="Wingdings" panose="05000000000000000000" pitchFamily="2" charset="2"/>
              <a:buChar char="q"/>
              <a:tabLst>
                <a:tab pos="355600" algn="l"/>
              </a:tabLst>
            </a:pPr>
            <a:r>
              <a:rPr lang="en-GB" sz="2400" spc="-114" dirty="0">
                <a:cs typeface="Calibri"/>
              </a:rPr>
              <a:t>Some variations to the common structure:</a:t>
            </a:r>
          </a:p>
          <a:p>
            <a:pPr marL="719138" indent="-358775">
              <a:spcBef>
                <a:spcPts val="600"/>
              </a:spcBef>
              <a:buFont typeface="Courier New" panose="02070309020205020404" pitchFamily="49" charset="0"/>
              <a:buChar char="o"/>
              <a:tabLst>
                <a:tab pos="719138" algn="l"/>
              </a:tabLst>
            </a:pPr>
            <a:r>
              <a:rPr lang="en-GB" sz="2000" spc="-114" dirty="0">
                <a:solidFill>
                  <a:srgbClr val="FF0000"/>
                </a:solidFill>
                <a:cs typeface="Calibri"/>
              </a:rPr>
              <a:t>120-credit blocks at 4[C] and 5[I], and 90-credit taught block plus a research block at 6[H]</a:t>
            </a:r>
          </a:p>
          <a:p>
            <a:pPr marL="1079500" indent="-360363">
              <a:spcBef>
                <a:spcPts val="600"/>
              </a:spcBef>
              <a:buFont typeface="Wingdings" panose="05000000000000000000" pitchFamily="2" charset="2"/>
              <a:buChar char="§"/>
              <a:tabLst>
                <a:tab pos="1079500" algn="l"/>
              </a:tabLst>
            </a:pPr>
            <a:r>
              <a:rPr lang="en-GB" sz="2000" spc="-114" dirty="0">
                <a:solidFill>
                  <a:srgbClr val="0070C0"/>
                </a:solidFill>
                <a:cs typeface="Calibri"/>
              </a:rPr>
              <a:t>BA Social Work ,</a:t>
            </a:r>
          </a:p>
          <a:p>
            <a:pPr marL="1079500" indent="-360363">
              <a:spcBef>
                <a:spcPts val="600"/>
              </a:spcBef>
              <a:buFont typeface="Wingdings" panose="05000000000000000000" pitchFamily="2" charset="2"/>
              <a:buChar char="§"/>
              <a:tabLst>
                <a:tab pos="1079500" algn="l"/>
              </a:tabLst>
            </a:pPr>
            <a:r>
              <a:rPr lang="en-GB" sz="2000" spc="-114" dirty="0">
                <a:solidFill>
                  <a:srgbClr val="0070C0"/>
                </a:solidFill>
                <a:cs typeface="Calibri"/>
              </a:rPr>
              <a:t>BA Primary Education ,</a:t>
            </a:r>
          </a:p>
          <a:p>
            <a:pPr marL="1079500" indent="-360363">
              <a:spcBef>
                <a:spcPts val="600"/>
              </a:spcBef>
              <a:buFont typeface="Wingdings" panose="05000000000000000000" pitchFamily="2" charset="2"/>
              <a:buChar char="§"/>
              <a:tabLst>
                <a:tab pos="1079500" algn="l"/>
              </a:tabLst>
            </a:pPr>
            <a:r>
              <a:rPr lang="en-GB" sz="2000" spc="-114" dirty="0">
                <a:solidFill>
                  <a:srgbClr val="0070C0"/>
                </a:solidFill>
                <a:cs typeface="Calibri"/>
              </a:rPr>
              <a:t>BA Creative and Performing Arts;</a:t>
            </a:r>
          </a:p>
          <a:p>
            <a:pPr marL="719138" indent="-358775">
              <a:spcBef>
                <a:spcPts val="600"/>
              </a:spcBef>
              <a:buFont typeface="Courier New" panose="02070309020205020404" pitchFamily="49" charset="0"/>
              <a:buChar char="o"/>
              <a:tabLst>
                <a:tab pos="719138" algn="l"/>
              </a:tabLst>
            </a:pPr>
            <a:r>
              <a:rPr lang="en-GB" sz="2000" spc="-114" dirty="0">
                <a:solidFill>
                  <a:srgbClr val="FF0000"/>
                </a:solidFill>
                <a:cs typeface="Calibri"/>
              </a:rPr>
              <a:t>additional non-credit-bearing placements or professional practice</a:t>
            </a:r>
          </a:p>
          <a:p>
            <a:pPr marL="1079500" indent="-360363">
              <a:spcBef>
                <a:spcPts val="600"/>
              </a:spcBef>
              <a:buFont typeface="Wingdings" panose="05000000000000000000" pitchFamily="2" charset="2"/>
              <a:buChar char="§"/>
              <a:tabLst>
                <a:tab pos="1079500" algn="l"/>
              </a:tabLst>
            </a:pPr>
            <a:r>
              <a:rPr lang="en-GB" sz="2000" spc="-114" dirty="0">
                <a:solidFill>
                  <a:srgbClr val="0070C0"/>
                </a:solidFill>
                <a:cs typeface="Calibri"/>
              </a:rPr>
              <a:t>BA Social Work ,</a:t>
            </a:r>
          </a:p>
          <a:p>
            <a:pPr marL="1079500" indent="-360363">
              <a:spcBef>
                <a:spcPts val="600"/>
              </a:spcBef>
              <a:buFont typeface="Wingdings" panose="05000000000000000000" pitchFamily="2" charset="2"/>
              <a:buChar char="§"/>
              <a:tabLst>
                <a:tab pos="1079500" algn="l"/>
              </a:tabLst>
            </a:pPr>
            <a:r>
              <a:rPr lang="en-GB" sz="2000" spc="-114" dirty="0">
                <a:solidFill>
                  <a:srgbClr val="0070C0"/>
                </a:solidFill>
                <a:cs typeface="Calibri"/>
              </a:rPr>
              <a:t>BA Primary Education,</a:t>
            </a:r>
          </a:p>
        </p:txBody>
      </p:sp>
      <p:pic>
        <p:nvPicPr>
          <p:cNvPr id="1026" name="Picture 2" descr="Maths New Science Bui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01782"/>
            <a:ext cx="4943474" cy="119841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6457950" y="6356351"/>
            <a:ext cx="2057400" cy="365125"/>
          </a:xfrm>
        </p:spPr>
        <p:txBody>
          <a:bodyPr/>
          <a:lstStyle/>
          <a:p>
            <a:fld id="{B6F15528-21DE-4FAA-801E-634DDDAF4B2B}" type="slidenum">
              <a:rPr lang="en-GB" smtClean="0"/>
              <a:t>9</a:t>
            </a:fld>
            <a:endParaRPr lang="en-GB" dirty="0"/>
          </a:p>
        </p:txBody>
      </p:sp>
    </p:spTree>
    <p:extLst>
      <p:ext uri="{BB962C8B-B14F-4D97-AF65-F5344CB8AC3E}">
        <p14:creationId xmlns:p14="http://schemas.microsoft.com/office/powerpoint/2010/main" val="1202328214"/>
      </p:ext>
    </p:extLst>
  </p:cSld>
  <p:clrMapOvr>
    <a:masterClrMapping/>
  </p:clrMapOvr>
  <mc:AlternateContent xmlns:mc="http://schemas.openxmlformats.org/markup-compatibility/2006" xmlns:p14="http://schemas.microsoft.com/office/powerpoint/2010/main">
    <mc:Choice Requires="p14">
      <p:transition spd="slow" p14:dur="2000" advTm="94595"/>
    </mc:Choice>
    <mc:Fallback xmlns="">
      <p:transition spd="slow" advTm="94595"/>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1114</TotalTime>
  <Words>1188</Words>
  <Application>Microsoft Office PowerPoint</Application>
  <PresentationFormat>On-screen Show (4:3)</PresentationFormat>
  <Paragraphs>126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Courier New</vt:lpstr>
      <vt:lpstr>Wingdings</vt:lpstr>
      <vt:lpstr>Office Theme</vt:lpstr>
      <vt:lpstr>Guide 1: The University and its Programmes</vt:lpstr>
      <vt:lpstr>Liverpool Hope:  in a Nutshell</vt:lpstr>
      <vt:lpstr>Liverpool Hope: in a Nutshell</vt:lpstr>
      <vt:lpstr>Liverpool Hope: in a Nutshell [d]</vt:lpstr>
      <vt:lpstr>Our Courses:   in a Nutshell</vt:lpstr>
      <vt:lpstr>Distinctiveness</vt:lpstr>
      <vt:lpstr>Our Courses:   undergraduate [a]</vt:lpstr>
      <vt:lpstr>Our Courses:   undergraduate [b]</vt:lpstr>
      <vt:lpstr>Our Courses:   undergraduate [c]</vt:lpstr>
      <vt:lpstr>Our Courses:   undergraduate [d]</vt:lpstr>
      <vt:lpstr>Our Courses:   undergraduate [e]</vt:lpstr>
      <vt:lpstr>Our Courses:   Masters degrees and constituent Certs and Dips [a]</vt:lpstr>
      <vt:lpstr>Our Courses:   Masters degrees and constituent Certs and Dips [b]</vt:lpstr>
      <vt:lpstr>Our Courses:   PGCE etc</vt:lpstr>
      <vt:lpstr>And finally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Birch</dc:creator>
  <cp:lastModifiedBy>Catherine Walsh </cp:lastModifiedBy>
  <cp:revision>133</cp:revision>
  <cp:lastPrinted>2016-04-08T14:46:18Z</cp:lastPrinted>
  <dcterms:created xsi:type="dcterms:W3CDTF">2016-04-05T11:00:02Z</dcterms:created>
  <dcterms:modified xsi:type="dcterms:W3CDTF">2024-03-05T14:17:30Z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2015-08-24T00:00:00Z</vt:filetime>
  </property>
  <property fmtid="{D5CDD505-2E9C-101B-9397-08002B2CF9AE}" pid="3" name="Creator">
    <vt:lpwstr>Microsoft® PowerPoint® 2010</vt:lpwstr>
  </property>
  <property fmtid="{D5CDD505-2E9C-101B-9397-08002B2CF9AE}" pid="4" name="LastSaved">
    <vt:filetime>2016-04-05T00:00:00Z</vt:filetime>
  </property>
</Properties>
</file>